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7" r:id="rId8"/>
    <p:sldId id="276" r:id="rId9"/>
    <p:sldId id="275" r:id="rId10"/>
    <p:sldId id="270" r:id="rId11"/>
    <p:sldId id="271" r:id="rId12"/>
    <p:sldId id="274" r:id="rId13"/>
    <p:sldId id="258" r:id="rId14"/>
    <p:sldId id="264" r:id="rId15"/>
    <p:sldId id="265" r:id="rId16"/>
    <p:sldId id="259" r:id="rId17"/>
    <p:sldId id="260" r:id="rId18"/>
    <p:sldId id="261" r:id="rId19"/>
    <p:sldId id="262" r:id="rId20"/>
    <p:sldId id="263"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3F9BE5-0725-4A45-92AF-2BA98880B642}"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CC7096-3E55-4CB3-8FC3-1EF9B8F7EEF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93248-3817-4EB1-9BAE-6343B0B0EDFD}"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4C35CA-52C8-4EBA-A02B-B1D0CCD6687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C01D6A-6617-4820-BEEA-8BAA150A2347}"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CF96B-5677-4029-AE83-5A3F9632BF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0DD4FD-D731-4097-A142-D7FB68EB1825}"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D4B848-756E-4F7E-AD05-74BA6BE8C04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AADCCD-5851-4C6A-8C8C-4FC970CE5AFF}" type="datetimeFigureOut">
              <a:rPr lang="en-US">
                <a:solidFill>
                  <a:prstClr val="black">
                    <a:tint val="75000"/>
                  </a:prstClr>
                </a:solidFill>
              </a:rPr>
              <a:pPr>
                <a:defRPr/>
              </a:pPr>
              <a:t>7/25/2011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69FC67-1AF6-4ADD-BF14-C496F01FF23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F4A475-B474-4A9A-B7D7-A3E487740A0A}" type="datetimeFigureOut">
              <a:rPr lang="en-US">
                <a:solidFill>
                  <a:prstClr val="black">
                    <a:tint val="75000"/>
                  </a:prstClr>
                </a:solidFill>
              </a:rPr>
              <a:pPr>
                <a:defRPr/>
              </a:pPr>
              <a:t>7/25/2011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C74DD69-6C8D-441F-9947-8C64DB44F22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86466A-01D1-4CA0-9B40-D0454FDCD7D8}" type="datetimeFigureOut">
              <a:rPr lang="en-US">
                <a:solidFill>
                  <a:prstClr val="black">
                    <a:tint val="75000"/>
                  </a:prstClr>
                </a:solidFill>
              </a:rPr>
              <a:pPr>
                <a:defRPr/>
              </a:pPr>
              <a:t>7/25/2011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E5CEC-DC90-4CDD-916A-76F5984EF6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76C91-C43B-40F1-9B79-068034B7FA5B}"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5A95DB-8616-4F77-A755-EFD6C1B6A69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F5B0A3-2402-4D81-B4B9-A042818C043C}"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26E10D-3785-4811-8E22-37D1FDA9CA2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FA1BF7-2331-4633-891B-4E20685D0ACA}"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D737B-6AB8-402A-8798-6010CD79BB2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BE24B5-61A9-491D-A46A-6B6C07834BAB}"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0A21D-0CE6-4E53-A772-162C10E493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3F9BE5-0725-4A45-92AF-2BA98880B642}"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CC7096-3E55-4CB3-8FC3-1EF9B8F7EEF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93248-3817-4EB1-9BAE-6343B0B0EDFD}"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4C35CA-52C8-4EBA-A02B-B1D0CCD6687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C01D6A-6617-4820-BEEA-8BAA150A2347}"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CF96B-5677-4029-AE83-5A3F9632BF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0DD4FD-D731-4097-A142-D7FB68EB1825}"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D4B848-756E-4F7E-AD05-74BA6BE8C04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AADCCD-5851-4C6A-8C8C-4FC970CE5AFF}" type="datetimeFigureOut">
              <a:rPr lang="en-US">
                <a:solidFill>
                  <a:prstClr val="black">
                    <a:tint val="75000"/>
                  </a:prstClr>
                </a:solidFill>
              </a:rPr>
              <a:pPr>
                <a:defRPr/>
              </a:pPr>
              <a:t>7/25/2011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69FC67-1AF6-4ADD-BF14-C496F01FF23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F4A475-B474-4A9A-B7D7-A3E487740A0A}" type="datetimeFigureOut">
              <a:rPr lang="en-US">
                <a:solidFill>
                  <a:prstClr val="black">
                    <a:tint val="75000"/>
                  </a:prstClr>
                </a:solidFill>
              </a:rPr>
              <a:pPr>
                <a:defRPr/>
              </a:pPr>
              <a:t>7/25/2011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C74DD69-6C8D-441F-9947-8C64DB44F22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86466A-01D1-4CA0-9B40-D0454FDCD7D8}" type="datetimeFigureOut">
              <a:rPr lang="en-US">
                <a:solidFill>
                  <a:prstClr val="black">
                    <a:tint val="75000"/>
                  </a:prstClr>
                </a:solidFill>
              </a:rPr>
              <a:pPr>
                <a:defRPr/>
              </a:pPr>
              <a:t>7/25/2011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E5CEC-DC90-4CDD-916A-76F5984EF6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76C91-C43B-40F1-9B79-068034B7FA5B}"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5A95DB-8616-4F77-A755-EFD6C1B6A69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F5B0A3-2402-4D81-B4B9-A042818C043C}"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26E10D-3785-4811-8E22-37D1FDA9CA2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FA1BF7-2331-4633-891B-4E20685D0ACA}"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D737B-6AB8-402A-8798-6010CD79BB2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BE24B5-61A9-491D-A46A-6B6C07834BAB}"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0A21D-0CE6-4E53-A772-162C10E493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3F9BE5-0725-4A45-92AF-2BA98880B642}"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CC7096-3E55-4CB3-8FC3-1EF9B8F7EEF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93248-3817-4EB1-9BAE-6343B0B0EDFD}"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4C35CA-52C8-4EBA-A02B-B1D0CCD6687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C01D6A-6617-4820-BEEA-8BAA150A2347}"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CF96B-5677-4029-AE83-5A3F9632BF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0DD4FD-D731-4097-A142-D7FB68EB1825}"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D4B848-756E-4F7E-AD05-74BA6BE8C04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AADCCD-5851-4C6A-8C8C-4FC970CE5AFF}" type="datetimeFigureOut">
              <a:rPr lang="en-US">
                <a:solidFill>
                  <a:prstClr val="black">
                    <a:tint val="75000"/>
                  </a:prstClr>
                </a:solidFill>
              </a:rPr>
              <a:pPr>
                <a:defRPr/>
              </a:pPr>
              <a:t>7/25/2011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69FC67-1AF6-4ADD-BF14-C496F01FF23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F4A475-B474-4A9A-B7D7-A3E487740A0A}" type="datetimeFigureOut">
              <a:rPr lang="en-US">
                <a:solidFill>
                  <a:prstClr val="black">
                    <a:tint val="75000"/>
                  </a:prstClr>
                </a:solidFill>
              </a:rPr>
              <a:pPr>
                <a:defRPr/>
              </a:pPr>
              <a:t>7/25/2011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C74DD69-6C8D-441F-9947-8C64DB44F22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86466A-01D1-4CA0-9B40-D0454FDCD7D8}" type="datetimeFigureOut">
              <a:rPr lang="en-US">
                <a:solidFill>
                  <a:prstClr val="black">
                    <a:tint val="75000"/>
                  </a:prstClr>
                </a:solidFill>
              </a:rPr>
              <a:pPr>
                <a:defRPr/>
              </a:pPr>
              <a:t>7/25/2011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E5CEC-DC90-4CDD-916A-76F5984EF6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76C91-C43B-40F1-9B79-068034B7FA5B}"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5A95DB-8616-4F77-A755-EFD6C1B6A69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F5B0A3-2402-4D81-B4B9-A042818C043C}"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26E10D-3785-4811-8E22-37D1FDA9CA2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FA1BF7-2331-4633-891B-4E20685D0ACA}"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D737B-6AB8-402A-8798-6010CD79BB2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BE24B5-61A9-491D-A46A-6B6C07834BAB}"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0A21D-0CE6-4E53-A772-162C10E493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3F9BE5-0725-4A45-92AF-2BA98880B642}"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CC7096-3E55-4CB3-8FC3-1EF9B8F7EEF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93248-3817-4EB1-9BAE-6343B0B0EDFD}"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4C35CA-52C8-4EBA-A02B-B1D0CCD6687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C01D6A-6617-4820-BEEA-8BAA150A2347}"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CF96B-5677-4029-AE83-5A3F9632BF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0DD4FD-D731-4097-A142-D7FB68EB1825}"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D4B848-756E-4F7E-AD05-74BA6BE8C04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AADCCD-5851-4C6A-8C8C-4FC970CE5AFF}" type="datetimeFigureOut">
              <a:rPr lang="en-US">
                <a:solidFill>
                  <a:prstClr val="black">
                    <a:tint val="75000"/>
                  </a:prstClr>
                </a:solidFill>
              </a:rPr>
              <a:pPr>
                <a:defRPr/>
              </a:pPr>
              <a:t>7/25/2011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69FC67-1AF6-4ADD-BF14-C496F01FF23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F4A475-B474-4A9A-B7D7-A3E487740A0A}" type="datetimeFigureOut">
              <a:rPr lang="en-US">
                <a:solidFill>
                  <a:prstClr val="black">
                    <a:tint val="75000"/>
                  </a:prstClr>
                </a:solidFill>
              </a:rPr>
              <a:pPr>
                <a:defRPr/>
              </a:pPr>
              <a:t>7/25/2011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C74DD69-6C8D-441F-9947-8C64DB44F22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86466A-01D1-4CA0-9B40-D0454FDCD7D8}" type="datetimeFigureOut">
              <a:rPr lang="en-US">
                <a:solidFill>
                  <a:prstClr val="black">
                    <a:tint val="75000"/>
                  </a:prstClr>
                </a:solidFill>
              </a:rPr>
              <a:pPr>
                <a:defRPr/>
              </a:pPr>
              <a:t>7/25/2011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E5CEC-DC90-4CDD-916A-76F5984EF6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76C91-C43B-40F1-9B79-068034B7FA5B}"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5A95DB-8616-4F77-A755-EFD6C1B6A69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F5B0A3-2402-4D81-B4B9-A042818C043C}"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26E10D-3785-4811-8E22-37D1FDA9CA2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FA1BF7-2331-4633-891B-4E20685D0ACA}"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D737B-6AB8-402A-8798-6010CD79BB2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BE24B5-61A9-491D-A46A-6B6C07834BAB}"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0A21D-0CE6-4E53-A772-162C10E493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3F9BE5-0725-4A45-92AF-2BA98880B642}"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CC7096-3E55-4CB3-8FC3-1EF9B8F7EEF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93248-3817-4EB1-9BAE-6343B0B0EDFD}"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4C35CA-52C8-4EBA-A02B-B1D0CCD6687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C01D6A-6617-4820-BEEA-8BAA150A2347}"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CF96B-5677-4029-AE83-5A3F9632BF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0DD4FD-D731-4097-A142-D7FB68EB1825}"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D4B848-756E-4F7E-AD05-74BA6BE8C04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AADCCD-5851-4C6A-8C8C-4FC970CE5AFF}" type="datetimeFigureOut">
              <a:rPr lang="en-US">
                <a:solidFill>
                  <a:prstClr val="black">
                    <a:tint val="75000"/>
                  </a:prstClr>
                </a:solidFill>
              </a:rPr>
              <a:pPr>
                <a:defRPr/>
              </a:pPr>
              <a:t>7/25/2011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69FC67-1AF6-4ADD-BF14-C496F01FF23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F4A475-B474-4A9A-B7D7-A3E487740A0A}" type="datetimeFigureOut">
              <a:rPr lang="en-US">
                <a:solidFill>
                  <a:prstClr val="black">
                    <a:tint val="75000"/>
                  </a:prstClr>
                </a:solidFill>
              </a:rPr>
              <a:pPr>
                <a:defRPr/>
              </a:pPr>
              <a:t>7/25/2011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C74DD69-6C8D-441F-9947-8C64DB44F22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86466A-01D1-4CA0-9B40-D0454FDCD7D8}" type="datetimeFigureOut">
              <a:rPr lang="en-US">
                <a:solidFill>
                  <a:prstClr val="black">
                    <a:tint val="75000"/>
                  </a:prstClr>
                </a:solidFill>
              </a:rPr>
              <a:pPr>
                <a:defRPr/>
              </a:pPr>
              <a:t>7/25/2011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E5CEC-DC90-4CDD-916A-76F5984EF6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76C91-C43B-40F1-9B79-068034B7FA5B}"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5A95DB-8616-4F77-A755-EFD6C1B6A69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F5B0A3-2402-4D81-B4B9-A042818C043C}"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26E10D-3785-4811-8E22-37D1FDA9CA2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FA1BF7-2331-4633-891B-4E20685D0ACA}"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D737B-6AB8-402A-8798-6010CD79BB2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BE24B5-61A9-491D-A46A-6B6C07834BAB}"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0A21D-0CE6-4E53-A772-162C10E493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3F9BE5-0725-4A45-92AF-2BA98880B642}"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CC7096-3E55-4CB3-8FC3-1EF9B8F7EEF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93248-3817-4EB1-9BAE-6343B0B0EDFD}"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4C35CA-52C8-4EBA-A02B-B1D0CCD6687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C01D6A-6617-4820-BEEA-8BAA150A2347}"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CF96B-5677-4029-AE83-5A3F9632BF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0DD4FD-D731-4097-A142-D7FB68EB1825}"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D4B848-756E-4F7E-AD05-74BA6BE8C04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AADCCD-5851-4C6A-8C8C-4FC970CE5AFF}" type="datetimeFigureOut">
              <a:rPr lang="en-US">
                <a:solidFill>
                  <a:prstClr val="black">
                    <a:tint val="75000"/>
                  </a:prstClr>
                </a:solidFill>
              </a:rPr>
              <a:pPr>
                <a:defRPr/>
              </a:pPr>
              <a:t>7/25/2011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69FC67-1AF6-4ADD-BF14-C496F01FF23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F4A475-B474-4A9A-B7D7-A3E487740A0A}" type="datetimeFigureOut">
              <a:rPr lang="en-US">
                <a:solidFill>
                  <a:prstClr val="black">
                    <a:tint val="75000"/>
                  </a:prstClr>
                </a:solidFill>
              </a:rPr>
              <a:pPr>
                <a:defRPr/>
              </a:pPr>
              <a:t>7/25/2011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C74DD69-6C8D-441F-9947-8C64DB44F22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86466A-01D1-4CA0-9B40-D0454FDCD7D8}" type="datetimeFigureOut">
              <a:rPr lang="en-US">
                <a:solidFill>
                  <a:prstClr val="black">
                    <a:tint val="75000"/>
                  </a:prstClr>
                </a:solidFill>
              </a:rPr>
              <a:pPr>
                <a:defRPr/>
              </a:pPr>
              <a:t>7/25/2011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E5CEC-DC90-4CDD-916A-76F5984EF6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76C91-C43B-40F1-9B79-068034B7FA5B}"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5A95DB-8616-4F77-A755-EFD6C1B6A69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F5B0A3-2402-4D81-B4B9-A042818C043C}" type="datetimeFigureOut">
              <a:rPr lang="en-US">
                <a:solidFill>
                  <a:prstClr val="black">
                    <a:tint val="75000"/>
                  </a:prstClr>
                </a:solidFill>
              </a:rPr>
              <a:pPr>
                <a:defRPr/>
              </a:pPr>
              <a:t>7/25/2011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26E10D-3785-4811-8E22-37D1FDA9CA2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FA1BF7-2331-4633-891B-4E20685D0ACA}"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D737B-6AB8-402A-8798-6010CD79BB2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BE24B5-61A9-491D-A46A-6B6C07834BAB}"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0A21D-0CE6-4E53-A772-162C10E493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B28CB-DC98-4E4C-AA8D-0A5468733F54}" type="datetimeFigureOut">
              <a:rPr lang="en-CA" smtClean="0"/>
              <a:pPr/>
              <a:t>25/07/2011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85C597F-0BA1-4AFA-A9E6-16ADA02B822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8000" r="-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B28CB-DC98-4E4C-AA8D-0A5468733F54}" type="datetimeFigureOut">
              <a:rPr lang="en-CA" smtClean="0"/>
              <a:pPr/>
              <a:t>25/07/2011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C597F-0BA1-4AFA-A9E6-16ADA02B822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4C3EEB-E8DE-4830-9A1E-CD28759B0D68}"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D3E0D40-556E-42BF-B6FB-03DC15F9512C}"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4C3EEB-E8DE-4830-9A1E-CD28759B0D68}"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D3E0D40-556E-42BF-B6FB-03DC15F9512C}"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4C3EEB-E8DE-4830-9A1E-CD28759B0D68}"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D3E0D40-556E-42BF-B6FB-03DC15F9512C}"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4C3EEB-E8DE-4830-9A1E-CD28759B0D68}"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D3E0D40-556E-42BF-B6FB-03DC15F9512C}"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4C3EEB-E8DE-4830-9A1E-CD28759B0D68}"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D3E0D40-556E-42BF-B6FB-03DC15F9512C}"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4C3EEB-E8DE-4830-9A1E-CD28759B0D68}" type="datetimeFigureOut">
              <a:rPr lang="en-US">
                <a:solidFill>
                  <a:prstClr val="black">
                    <a:tint val="75000"/>
                  </a:prstClr>
                </a:solidFill>
              </a:rPr>
              <a:pPr>
                <a:defRPr/>
              </a:pPr>
              <a:t>7/25/2011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D3E0D40-556E-42BF-B6FB-03DC15F9512C}"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law.harvard.edu/faculty/bebchuk/data.shtml" TargetMode="External"/><Relationship Id="rId2" Type="http://schemas.openxmlformats.org/officeDocument/2006/relationships/hyperlink" Target="http://www.newsweek.com/id/215577"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nlight over ice floes."/>
          <p:cNvPicPr>
            <a:picLocks noChangeAspect="1" noChangeArrowheads="1"/>
          </p:cNvPicPr>
          <p:nvPr/>
        </p:nvPicPr>
        <p:blipFill>
          <a:blip r:embed="rId2" cstate="print"/>
          <a:srcRect/>
          <a:stretch>
            <a:fillRect/>
          </a:stretch>
        </p:blipFill>
        <p:spPr bwMode="auto">
          <a:xfrm>
            <a:off x="827584" y="692696"/>
            <a:ext cx="7704856" cy="5294362"/>
          </a:xfrm>
          <a:prstGeom prst="rect">
            <a:avLst/>
          </a:prstGeom>
          <a:noFill/>
        </p:spPr>
      </p:pic>
      <p:sp>
        <p:nvSpPr>
          <p:cNvPr id="3" name="TextBox 2"/>
          <p:cNvSpPr txBox="1"/>
          <p:nvPr/>
        </p:nvSpPr>
        <p:spPr>
          <a:xfrm>
            <a:off x="1547664" y="1196752"/>
            <a:ext cx="6552728" cy="369332"/>
          </a:xfrm>
          <a:prstGeom prst="rect">
            <a:avLst/>
          </a:prstGeom>
          <a:noFill/>
        </p:spPr>
        <p:txBody>
          <a:bodyPr wrap="square" rtlCol="0">
            <a:spAutoFit/>
          </a:bodyPr>
          <a:lstStyle/>
          <a:p>
            <a:r>
              <a:rPr lang="en-US" dirty="0" smtClean="0"/>
              <a:t>Climate Change and Corporate Value</a:t>
            </a:r>
            <a:endParaRPr lang="en-US" dirty="0"/>
          </a:p>
        </p:txBody>
      </p:sp>
      <p:sp>
        <p:nvSpPr>
          <p:cNvPr id="4" name="TextBox 3"/>
          <p:cNvSpPr txBox="1"/>
          <p:nvPr/>
        </p:nvSpPr>
        <p:spPr>
          <a:xfrm>
            <a:off x="1331640" y="3861048"/>
            <a:ext cx="6048672" cy="923330"/>
          </a:xfrm>
          <a:prstGeom prst="rect">
            <a:avLst/>
          </a:prstGeom>
          <a:noFill/>
        </p:spPr>
        <p:txBody>
          <a:bodyPr wrap="square" rtlCol="0">
            <a:spAutoFit/>
          </a:bodyPr>
          <a:lstStyle/>
          <a:p>
            <a:r>
              <a:rPr lang="en-US" dirty="0" smtClean="0">
                <a:solidFill>
                  <a:schemeClr val="bg1"/>
                </a:solidFill>
              </a:rPr>
              <a:t>In 1895, the Swedish chemist </a:t>
            </a:r>
            <a:r>
              <a:rPr lang="en-US" dirty="0" err="1" smtClean="0">
                <a:solidFill>
                  <a:schemeClr val="bg1"/>
                </a:solidFill>
              </a:rPr>
              <a:t>Svante</a:t>
            </a:r>
            <a:r>
              <a:rPr lang="en-US" dirty="0" smtClean="0">
                <a:solidFill>
                  <a:schemeClr val="bg1"/>
                </a:solidFill>
              </a:rPr>
              <a:t> Arrhenius discovered that humans could enhance the greenhouse effect by making carbon dioxide, a greenhouse gas. </a:t>
            </a:r>
            <a:endParaRPr lang="en-CA"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1"/>
            <a:ext cx="5943600" cy="369332"/>
          </a:xfrm>
          <a:prstGeom prst="rect">
            <a:avLst/>
          </a:prstGeom>
        </p:spPr>
        <p:txBody>
          <a:bodyPr wrap="square">
            <a:spAutoFit/>
          </a:bodyPr>
          <a:lstStyle/>
          <a:p>
            <a:pPr algn="ctr" fontAlgn="base">
              <a:spcBef>
                <a:spcPct val="0"/>
              </a:spcBef>
              <a:spcAft>
                <a:spcPts val="1000"/>
              </a:spcAft>
              <a:defRPr/>
            </a:pPr>
            <a:r>
              <a:rPr lang="en-US" dirty="0">
                <a:solidFill>
                  <a:prstClr val="white"/>
                </a:solidFill>
                <a:cs typeface="Arial" charset="0"/>
              </a:rPr>
              <a:t>Business </a:t>
            </a:r>
            <a:r>
              <a:rPr lang="en-US" dirty="0" smtClean="0">
                <a:solidFill>
                  <a:prstClr val="white"/>
                </a:solidFill>
                <a:cs typeface="Arial" charset="0"/>
              </a:rPr>
              <a:t>Impact</a:t>
            </a:r>
            <a:endParaRPr lang="en-US" dirty="0">
              <a:solidFill>
                <a:prstClr val="white"/>
              </a:solidFill>
              <a:cs typeface="Arial" charset="0"/>
            </a:endParaRPr>
          </a:p>
        </p:txBody>
      </p:sp>
      <p:sp>
        <p:nvSpPr>
          <p:cNvPr id="3" name="TextBox 2"/>
          <p:cNvSpPr txBox="1"/>
          <p:nvPr/>
        </p:nvSpPr>
        <p:spPr>
          <a:xfrm>
            <a:off x="609600" y="1340768"/>
            <a:ext cx="7130752" cy="1200329"/>
          </a:xfrm>
          <a:prstGeom prst="rect">
            <a:avLst/>
          </a:prstGeom>
          <a:noFill/>
        </p:spPr>
        <p:txBody>
          <a:bodyPr wrap="square" rtlCol="0">
            <a:spAutoFit/>
          </a:bodyPr>
          <a:lstStyle/>
          <a:p>
            <a:pPr fontAlgn="base">
              <a:spcBef>
                <a:spcPct val="0"/>
              </a:spcBef>
              <a:spcAft>
                <a:spcPct val="0"/>
              </a:spcAft>
            </a:pPr>
            <a:r>
              <a:rPr lang="en-US" sz="2400" i="1" dirty="0">
                <a:solidFill>
                  <a:prstClr val="black"/>
                </a:solidFill>
                <a:cs typeface="Arial" charset="0"/>
              </a:rPr>
              <a:t>There is a very strong business case for addressing climate issues even in the absence of global (or national) agreement on GHG emission mitigation.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7086600" cy="5940088"/>
          </a:xfrm>
          <a:prstGeom prst="rect">
            <a:avLst/>
          </a:prstGeom>
          <a:noFill/>
        </p:spPr>
        <p:txBody>
          <a:bodyPr wrap="square" rtlCol="0">
            <a:spAutoFit/>
          </a:bodyPr>
          <a:lstStyle/>
          <a:p>
            <a:pPr fontAlgn="base">
              <a:spcBef>
                <a:spcPct val="0"/>
              </a:spcBef>
              <a:spcAft>
                <a:spcPct val="0"/>
              </a:spcAft>
            </a:pPr>
            <a:r>
              <a:rPr lang="en-US" sz="2000" dirty="0">
                <a:solidFill>
                  <a:prstClr val="black"/>
                </a:solidFill>
                <a:cs typeface="Arial" charset="0"/>
              </a:rPr>
              <a:t>Climate change could disrupt financial markets by generating higher and more volatile insurance prices.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Already insurers have withdrawn completely from some markets and substantially increased premiums in other markets.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Allstate stopped writing commercial insurance policies in Florida and did not renew 95,000 homeowner policies following four hurricanes in 2004.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State Farm suspended issuance of new policies in Mississippi in 2007 and in Florida in 2008.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Climate change will provoke grave indirect effects by creating new political risk scenarios, especially in countries most exposed to adverse climate events.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Notably, India and China which are two of “BRICs”, top the list in climate risk exposure.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01000" cy="5293757"/>
          </a:xfrm>
          <a:prstGeom prst="rect">
            <a:avLst/>
          </a:prstGeom>
        </p:spPr>
        <p:txBody>
          <a:bodyPr wrap="square">
            <a:spAutoFit/>
          </a:bodyPr>
          <a:lstStyle/>
          <a:p>
            <a:pPr fontAlgn="base">
              <a:spcBef>
                <a:spcPct val="0"/>
              </a:spcBef>
              <a:spcAft>
                <a:spcPct val="0"/>
              </a:spcAft>
            </a:pPr>
            <a:endParaRPr lang="en-US" b="1" dirty="0">
              <a:solidFill>
                <a:prstClr val="black"/>
              </a:solidFill>
              <a:latin typeface="Arial" charset="0"/>
              <a:cs typeface="Arial" charset="0"/>
            </a:endParaRPr>
          </a:p>
          <a:p>
            <a:pPr fontAlgn="base">
              <a:spcBef>
                <a:spcPct val="0"/>
              </a:spcBef>
              <a:spcAft>
                <a:spcPct val="0"/>
              </a:spcAft>
            </a:pPr>
            <a:r>
              <a:rPr lang="en-US" sz="2000" dirty="0">
                <a:solidFill>
                  <a:prstClr val="black"/>
                </a:solidFill>
                <a:cs typeface="Arial" charset="0"/>
              </a:rPr>
              <a:t>The physical risks associated with climate change will vary across sectors and countries and coping with natural disasters is expensive.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Wal-Mart documents a sales loss of $225,000,000 from the temporary closure of three stores and permanent closure of another three resulting from Hurricane Katrina in 2005.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This figure does not include costs to repair damage to stores, nor does it factor in lost sales due to customers being unable to access stores, supply chain disruptions, and the like.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b="1" dirty="0">
                <a:solidFill>
                  <a:prstClr val="black"/>
                </a:solidFill>
                <a:cs typeface="Arial" charset="0"/>
              </a:rPr>
              <a:t>Adaptation strategies are essential</a:t>
            </a:r>
            <a:r>
              <a:rPr lang="en-US" sz="2000" dirty="0">
                <a:solidFill>
                  <a:prstClr val="black"/>
                </a:solidFill>
                <a:cs typeface="Arial" charset="0"/>
              </a:rPr>
              <a:t>. United Airlines targets potential disruption to its fuel supply because of climate events and has taken measures to locate fuel stores close to hubs to minimize this risk. Verizon is deploying the more weather-resilient fiber optic technology to ensure greater reliability across its network.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12845"/>
            <a:ext cx="7772400" cy="1569660"/>
          </a:xfrm>
          <a:prstGeom prst="rect">
            <a:avLst/>
          </a:prstGeom>
        </p:spPr>
        <p:txBody>
          <a:bodyPr wrap="square">
            <a:spAutoFit/>
          </a:bodyPr>
          <a:lstStyle/>
          <a:p>
            <a:pPr fontAlgn="base">
              <a:spcBef>
                <a:spcPct val="0"/>
              </a:spcBef>
              <a:spcAft>
                <a:spcPct val="0"/>
              </a:spcAft>
            </a:pPr>
            <a:r>
              <a:rPr lang="en-US" sz="2400" b="1" i="1" dirty="0">
                <a:solidFill>
                  <a:prstClr val="black"/>
                </a:solidFill>
                <a:cs typeface="Arial" charset="0"/>
              </a:rPr>
              <a:t>Capital markets will respond by increasing financing costs.</a:t>
            </a:r>
            <a:r>
              <a:rPr lang="en-US" sz="2400" i="1" dirty="0">
                <a:solidFill>
                  <a:prstClr val="black"/>
                </a:solidFill>
                <a:cs typeface="Arial" charset="0"/>
              </a:rPr>
              <a:t> </a:t>
            </a:r>
          </a:p>
          <a:p>
            <a:pPr fontAlgn="base">
              <a:spcBef>
                <a:spcPct val="0"/>
              </a:spcBef>
              <a:spcAft>
                <a:spcPct val="0"/>
              </a:spcAft>
            </a:pPr>
            <a:endParaRPr lang="en-US" sz="2400" i="1" dirty="0">
              <a:solidFill>
                <a:prstClr val="black"/>
              </a:solidFill>
              <a:cs typeface="Arial" charset="0"/>
            </a:endParaRPr>
          </a:p>
          <a:p>
            <a:pPr fontAlgn="base">
              <a:spcBef>
                <a:spcPct val="0"/>
              </a:spcBef>
              <a:spcAft>
                <a:spcPct val="0"/>
              </a:spcAft>
            </a:pPr>
            <a:r>
              <a:rPr lang="en-US" sz="2400" i="1" dirty="0">
                <a:solidFill>
                  <a:prstClr val="black"/>
                </a:solidFill>
                <a:cs typeface="Arial" charset="0"/>
              </a:rPr>
              <a:t>Climate risk, by altering the potential cashflows of the firm, will directly impact credit assessments and stock valuation.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772400" cy="5940088"/>
          </a:xfrm>
          <a:prstGeom prst="rect">
            <a:avLst/>
          </a:prstGeom>
        </p:spPr>
        <p:txBody>
          <a:bodyPr wrap="square">
            <a:spAutoFit/>
          </a:bodyPr>
          <a:lstStyle/>
          <a:p>
            <a:pPr fontAlgn="base">
              <a:spcBef>
                <a:spcPct val="0"/>
              </a:spcBef>
              <a:spcAft>
                <a:spcPct val="0"/>
              </a:spcAft>
            </a:pPr>
            <a:r>
              <a:rPr lang="en-US" sz="2000" b="1" dirty="0">
                <a:solidFill>
                  <a:prstClr val="black"/>
                </a:solidFill>
                <a:cs typeface="Arial" charset="0"/>
              </a:rPr>
              <a:t>There is great business opportunity in developing and implementing cost-effective climate change/global warming mitigating technologies.</a:t>
            </a:r>
            <a:r>
              <a:rPr lang="en-US" sz="2000" dirty="0">
                <a:solidFill>
                  <a:prstClr val="black"/>
                </a:solidFill>
                <a:cs typeface="Arial" charset="0"/>
              </a:rPr>
              <a:t>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Reducing a company’s carbon footprint may be associated with significant cost reductions and so can lead to higher profits.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Wind power and solar generation of energy seem to have received the most attention so far, but much greater opportunities lie in other areas of saving energy such as the smart grid, better insulated and energy efficient buildings and transportation, and in insurance products that reflect climate change risks more effectively, among other areas.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Climate change/global warming mitigation is currently considered to be one of the more important forces for innovation. </a:t>
            </a:r>
          </a:p>
          <a:p>
            <a:pPr fontAlgn="base">
              <a:spcBef>
                <a:spcPct val="0"/>
              </a:spcBef>
              <a:spcAft>
                <a:spcPct val="0"/>
              </a:spcAft>
            </a:pPr>
            <a:endParaRPr lang="en-US" sz="2000" dirty="0">
              <a:solidFill>
                <a:prstClr val="black"/>
              </a:solidFill>
              <a:cs typeface="Arial" charset="0"/>
            </a:endParaRPr>
          </a:p>
          <a:p>
            <a:pPr fontAlgn="base">
              <a:spcBef>
                <a:spcPct val="0"/>
              </a:spcBef>
              <a:spcAft>
                <a:spcPct val="0"/>
              </a:spcAft>
            </a:pPr>
            <a:r>
              <a:rPr lang="en-US" sz="2000" dirty="0">
                <a:solidFill>
                  <a:prstClr val="black"/>
                </a:solidFill>
                <a:cs typeface="Arial" charset="0"/>
              </a:rPr>
              <a:t>Estimates are that by 2050 the market for low-carbon energy products may be worth at least $500 billion per year. Clearly, successful adaptation and mitigation strategies will produce highly profitable carbon leaders in the new C² economy.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solidFill>
                  <a:srgbClr val="88A44D"/>
                </a:solidFill>
              </a:rPr>
              <a:t>GHG Emissions &amp; Corporate Value</a:t>
            </a:r>
          </a:p>
        </p:txBody>
      </p:sp>
      <p:sp>
        <p:nvSpPr>
          <p:cNvPr id="17411" name="Content Placeholder 2"/>
          <p:cNvSpPr>
            <a:spLocks noGrp="1"/>
          </p:cNvSpPr>
          <p:nvPr>
            <p:ph sz="quarter" idx="1"/>
          </p:nvPr>
        </p:nvSpPr>
        <p:spPr>
          <a:xfrm>
            <a:off x="301625" y="1527175"/>
            <a:ext cx="8504238" cy="4572000"/>
          </a:xfrm>
        </p:spPr>
        <p:txBody>
          <a:bodyPr/>
          <a:lstStyle/>
          <a:p>
            <a:pPr eaLnBrk="1" hangingPunct="1"/>
            <a:r>
              <a:rPr lang="en-US" smtClean="0"/>
              <a:t>Does GHG exposure affect firm value?</a:t>
            </a:r>
          </a:p>
          <a:p>
            <a:pPr eaLnBrk="1" hangingPunct="1"/>
            <a:r>
              <a:rPr lang="en-US" smtClean="0"/>
              <a:t>How do corporate governance characteristics affect the environmental performance of the firm?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solidFill>
                  <a:srgbClr val="88A44D"/>
                </a:solidFill>
              </a:rPr>
              <a:t>Sample</a:t>
            </a:r>
          </a:p>
        </p:txBody>
      </p:sp>
      <p:sp>
        <p:nvSpPr>
          <p:cNvPr id="18435" name="Content Placeholder 2"/>
          <p:cNvSpPr>
            <a:spLocks noGrp="1"/>
          </p:cNvSpPr>
          <p:nvPr>
            <p:ph sz="quarter" idx="1"/>
          </p:nvPr>
        </p:nvSpPr>
        <p:spPr>
          <a:xfrm>
            <a:off x="301625" y="1527175"/>
            <a:ext cx="8504238" cy="4572000"/>
          </a:xfrm>
        </p:spPr>
        <p:txBody>
          <a:bodyPr/>
          <a:lstStyle/>
          <a:p>
            <a:pPr eaLnBrk="1" hangingPunct="1"/>
            <a:r>
              <a:rPr lang="en-US" sz="2400" dirty="0" smtClean="0"/>
              <a:t>500 firms profiled by Newsweek in </a:t>
            </a:r>
            <a:r>
              <a:rPr lang="en-US" sz="2400" i="1" dirty="0" smtClean="0"/>
              <a:t>Newsweek’s Green Rankings 2009</a:t>
            </a:r>
            <a:r>
              <a:rPr lang="en-US" sz="2400" dirty="0" smtClean="0"/>
              <a:t> (available at: </a:t>
            </a:r>
            <a:r>
              <a:rPr lang="en-US" sz="2400" dirty="0" smtClean="0">
                <a:hlinkClick r:id="rId2"/>
              </a:rPr>
              <a:t>http://www.newsweek.com/id/215577</a:t>
            </a:r>
            <a:r>
              <a:rPr lang="en-US" sz="2400" dirty="0" smtClean="0"/>
              <a:t>).  </a:t>
            </a:r>
          </a:p>
          <a:p>
            <a:pPr lvl="1" eaLnBrk="1" hangingPunct="1"/>
            <a:r>
              <a:rPr lang="en-US" sz="2400" dirty="0" smtClean="0"/>
              <a:t>This list, that provides us data on environmental performance and greenhouse gas emission levels, constitutes the largest U.S. companies as measured by revenue, market capitalization and number of employees.  </a:t>
            </a:r>
          </a:p>
          <a:p>
            <a:pPr lvl="1" eaLnBrk="1" hangingPunct="1"/>
            <a:r>
              <a:rPr lang="en-US" sz="2400" dirty="0" smtClean="0"/>
              <a:t>Data on the Newsweek 500 corporate environmental ratings are supplemented by 2008 </a:t>
            </a:r>
            <a:r>
              <a:rPr lang="en-US" sz="2400" i="1" dirty="0" smtClean="0"/>
              <a:t>Value Line</a:t>
            </a:r>
            <a:r>
              <a:rPr lang="en-US" sz="2400" dirty="0" smtClean="0"/>
              <a:t> ownership for financial performance data and data from Professor Lucien Bebchuk’s website that summarizes the degree of board entrenchment (</a:t>
            </a:r>
            <a:r>
              <a:rPr lang="en-US" sz="2400" dirty="0" smtClean="0">
                <a:hlinkClick r:id="rId3"/>
              </a:rPr>
              <a:t>http://www.law.harvard.edu/faculty/bebchuk/data.shtml</a:t>
            </a:r>
            <a:r>
              <a:rPr lang="en-US" sz="24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2400" smtClean="0">
                <a:solidFill>
                  <a:srgbClr val="88A44D"/>
                </a:solidFill>
              </a:rPr>
              <a:t>Methodology</a:t>
            </a:r>
            <a:br>
              <a:rPr lang="en-US" sz="2400" smtClean="0">
                <a:solidFill>
                  <a:srgbClr val="88A44D"/>
                </a:solidFill>
              </a:rPr>
            </a:br>
            <a:r>
              <a:rPr lang="en-US" sz="2400" smtClean="0">
                <a:solidFill>
                  <a:srgbClr val="88A44D"/>
                </a:solidFill>
              </a:rPr>
              <a:t>Does GHG impact firm value?</a:t>
            </a:r>
          </a:p>
        </p:txBody>
      </p:sp>
      <p:sp>
        <p:nvSpPr>
          <p:cNvPr id="3" name="Content Placeholder 2"/>
          <p:cNvSpPr>
            <a:spLocks noGrp="1"/>
          </p:cNvSpPr>
          <p:nvPr>
            <p:ph sz="quarter" idx="1"/>
          </p:nvPr>
        </p:nvSpPr>
        <p:spPr>
          <a:xfrm>
            <a:off x="301625" y="1527175"/>
            <a:ext cx="8504238" cy="4572000"/>
          </a:xfrm>
        </p:spPr>
        <p:txBody>
          <a:bodyPr>
            <a:normAutofit fontScale="62500" lnSpcReduction="20000"/>
          </a:bodyPr>
          <a:lstStyle/>
          <a:p>
            <a:pPr marL="274320" indent="-274320" eaLnBrk="1" fontAlgn="auto" hangingPunct="1">
              <a:spcAft>
                <a:spcPts val="0"/>
              </a:spcAft>
              <a:buFont typeface="Wingdings 2"/>
              <a:buChar char=""/>
              <a:defRPr/>
            </a:pPr>
            <a:r>
              <a:rPr lang="en-US" dirty="0" smtClean="0"/>
              <a:t>OLS &amp; 2SLS regression </a:t>
            </a:r>
          </a:p>
          <a:p>
            <a:pPr marL="274320" indent="-274320" algn="ctr" eaLnBrk="1" fontAlgn="auto" hangingPunct="1">
              <a:spcAft>
                <a:spcPts val="0"/>
              </a:spcAft>
              <a:buFont typeface="Wingdings 2"/>
              <a:buNone/>
              <a:defRPr/>
            </a:pPr>
            <a:r>
              <a:rPr lang="en-US" b="1" dirty="0" smtClean="0"/>
              <a:t>Dependent variables</a:t>
            </a:r>
          </a:p>
          <a:p>
            <a:pPr marL="548640" lvl="1" indent="-274320" eaLnBrk="1" fontAlgn="auto" hangingPunct="1">
              <a:spcAft>
                <a:spcPts val="0"/>
              </a:spcAft>
              <a:buFont typeface="Wingdings"/>
              <a:buChar char=""/>
              <a:defRPr/>
            </a:pPr>
            <a:r>
              <a:rPr lang="en-US" dirty="0" smtClean="0"/>
              <a:t>Q</a:t>
            </a:r>
            <a:r>
              <a:rPr lang="en-US" dirty="0"/>
              <a:t>: A proxy for Tobin’s Q that is calculated as the ratio of the enterprise value of the firm plus cash to the book value of assets</a:t>
            </a:r>
            <a:r>
              <a:rPr lang="en-US" dirty="0" smtClean="0"/>
              <a:t>. We use deviations from industry average to determine industry-adjusted Q. </a:t>
            </a:r>
            <a:endParaRPr lang="en-US" dirty="0"/>
          </a:p>
          <a:p>
            <a:pPr marL="274320" indent="-274320" algn="ctr" eaLnBrk="1" fontAlgn="auto" hangingPunct="1">
              <a:spcAft>
                <a:spcPts val="0"/>
              </a:spcAft>
              <a:buFont typeface="Wingdings 2"/>
              <a:buNone/>
              <a:defRPr/>
            </a:pPr>
            <a:r>
              <a:rPr lang="en-US" b="1" dirty="0" smtClean="0"/>
              <a:t>Independent </a:t>
            </a:r>
            <a:r>
              <a:rPr lang="en-US" b="1" dirty="0"/>
              <a:t>variables </a:t>
            </a:r>
            <a:endParaRPr lang="en-US" b="1" dirty="0" smtClean="0"/>
          </a:p>
          <a:p>
            <a:pPr marL="548640" lvl="1" indent="-274320" eaLnBrk="1" fontAlgn="auto" hangingPunct="1">
              <a:spcAft>
                <a:spcPts val="0"/>
              </a:spcAft>
              <a:buFont typeface="Wingdings"/>
              <a:buChar char=""/>
              <a:defRPr/>
            </a:pPr>
            <a:r>
              <a:rPr lang="en-US" dirty="0"/>
              <a:t>Greenhouse gas exposure: N</a:t>
            </a:r>
            <a:r>
              <a:rPr lang="en-US" dirty="0" smtClean="0"/>
              <a:t>atural </a:t>
            </a:r>
            <a:r>
              <a:rPr lang="en-US" dirty="0"/>
              <a:t>log of the ratio of greenhouse gas emissions as reported by Newsweek (2009) to EBITDA as reported by Value Line</a:t>
            </a:r>
            <a:r>
              <a:rPr lang="en-US" dirty="0" smtClean="0"/>
              <a:t>.</a:t>
            </a:r>
          </a:p>
          <a:p>
            <a:pPr lvl="1" eaLnBrk="1" hangingPunct="1">
              <a:defRPr/>
            </a:pPr>
            <a:r>
              <a:rPr lang="en-US" dirty="0" smtClean="0"/>
              <a:t>Adjusted environmental impact score: We subtract the average environmental impact score (EIS; using 2-digit SIC codes) from the firm-level environmental impact score. </a:t>
            </a:r>
          </a:p>
          <a:p>
            <a:pPr lvl="2" eaLnBrk="1" hangingPunct="1">
              <a:defRPr/>
            </a:pPr>
            <a:r>
              <a:rPr lang="en-US" i="1" dirty="0" smtClean="0"/>
              <a:t>Environmental Impact Score (EIS):</a:t>
            </a:r>
            <a:r>
              <a:rPr lang="en-US" dirty="0" smtClean="0"/>
              <a:t> This variable is summarized by Newsweek (2009) and is based on quantitative data supplied by Trucost and spanning over 700 variables</a:t>
            </a:r>
            <a:r>
              <a:rPr lang="en-US" i="1" dirty="0" smtClean="0"/>
              <a:t>.</a:t>
            </a:r>
            <a:r>
              <a:rPr lang="en-US" dirty="0" smtClean="0"/>
              <a:t> EIS measures the total cost of all environmental impacts of the firm’s global operations and is used by us as a proxy for the costs of mitigating GHG exposure. The EIS is normalized against a company’s annual revenues. Higher scores indicate better performance.</a:t>
            </a:r>
          </a:p>
          <a:p>
            <a:pPr marL="548640" lvl="1"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2" pitchFamily="18" charset="2"/>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 Variables</a:t>
            </a:r>
            <a:endParaRPr lang="en-US" dirty="0"/>
          </a:p>
        </p:txBody>
      </p:sp>
      <p:sp>
        <p:nvSpPr>
          <p:cNvPr id="20483" name="Content Placeholder 2"/>
          <p:cNvSpPr>
            <a:spLocks noGrp="1"/>
          </p:cNvSpPr>
          <p:nvPr>
            <p:ph sz="quarter" idx="1"/>
          </p:nvPr>
        </p:nvSpPr>
        <p:spPr>
          <a:xfrm>
            <a:off x="301625" y="1527175"/>
            <a:ext cx="8504238" cy="4572000"/>
          </a:xfrm>
        </p:spPr>
        <p:txBody>
          <a:bodyPr/>
          <a:lstStyle/>
          <a:p>
            <a:pPr eaLnBrk="1" hangingPunct="1"/>
            <a:r>
              <a:rPr lang="en-US" smtClean="0"/>
              <a:t>Size: the natural log of the book value of assets as reported by Value Line.</a:t>
            </a:r>
          </a:p>
          <a:p>
            <a:pPr eaLnBrk="1" hangingPunct="1"/>
            <a:r>
              <a:rPr lang="en-US" smtClean="0"/>
              <a:t>Adjusted leverage: We subtract average leverage for the industry (using 2-digit SIC codes) from the firm-level leverage where:</a:t>
            </a:r>
          </a:p>
          <a:p>
            <a:pPr lvl="1" eaLnBrk="1" hangingPunct="1"/>
            <a:r>
              <a:rPr lang="en-US" smtClean="0"/>
              <a:t>Leverage is defined as the market debt/equity ratio as reported by Value Line.</a:t>
            </a:r>
          </a:p>
          <a:p>
            <a:pPr eaLnBrk="1" hangingPunct="1"/>
            <a:r>
              <a:rPr lang="en-US" smtClean="0"/>
              <a:t>Free cashflow: We use the ratio of free cash flow to sales as reported by Value Line.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228600"/>
            <a:ext cx="8534400" cy="758825"/>
          </a:xfrm>
        </p:spPr>
        <p:txBody>
          <a:bodyPr/>
          <a:lstStyle/>
          <a:p>
            <a:pPr eaLnBrk="1" hangingPunct="1"/>
            <a:r>
              <a:rPr lang="en-US" sz="2400" smtClean="0"/>
              <a:t>Results</a:t>
            </a:r>
            <a:br>
              <a:rPr lang="en-US" sz="2400" smtClean="0"/>
            </a:br>
            <a:r>
              <a:rPr lang="en-US" sz="2400" smtClean="0"/>
              <a:t>Does GHG impact firm value?</a:t>
            </a:r>
          </a:p>
        </p:txBody>
      </p:sp>
      <p:graphicFrame>
        <p:nvGraphicFramePr>
          <p:cNvPr id="7" name="Table 6"/>
          <p:cNvGraphicFramePr>
            <a:graphicFrameLocks noGrp="1"/>
          </p:cNvGraphicFramePr>
          <p:nvPr/>
        </p:nvGraphicFramePr>
        <p:xfrm>
          <a:off x="1524000" y="1635125"/>
          <a:ext cx="6095997" cy="3587115"/>
        </p:xfrm>
        <a:graphic>
          <a:graphicData uri="http://schemas.openxmlformats.org/drawingml/2006/table">
            <a:tbl>
              <a:tblPr/>
              <a:tblGrid>
                <a:gridCol w="677333"/>
                <a:gridCol w="677333"/>
                <a:gridCol w="677333"/>
                <a:gridCol w="677333"/>
                <a:gridCol w="677333"/>
                <a:gridCol w="677333"/>
                <a:gridCol w="677333"/>
                <a:gridCol w="677333"/>
                <a:gridCol w="677333"/>
              </a:tblGrid>
              <a:tr h="190500">
                <a:tc gridSpan="3">
                  <a:txBody>
                    <a:bodyPr/>
                    <a:lstStyle/>
                    <a:p>
                      <a:pPr algn="ctr">
                        <a:lnSpc>
                          <a:spcPct val="115000"/>
                        </a:lnSpc>
                        <a:spcAft>
                          <a:spcPts val="0"/>
                        </a:spcAft>
                      </a:pPr>
                      <a:r>
                        <a:rPr lang="en-US" sz="1000" dirty="0">
                          <a:solidFill>
                            <a:srgbClr val="000000"/>
                          </a:solidFill>
                          <a:latin typeface="Calibri"/>
                          <a:ea typeface="Times New Roman"/>
                          <a:cs typeface="Times New Roman"/>
                        </a:rPr>
                        <a:t>Adjusted Q</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000">
                          <a:solidFill>
                            <a:srgbClr val="000000"/>
                          </a:solidFill>
                          <a:latin typeface="Calibri"/>
                          <a:ea typeface="Times New Roman"/>
                          <a:cs typeface="Times New Roman"/>
                        </a:rPr>
                        <a:t>Adjusted Q</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000" dirty="0">
                          <a:solidFill>
                            <a:srgbClr val="000000"/>
                          </a:solidFill>
                          <a:latin typeface="Calibri"/>
                          <a:ea typeface="Times New Roman"/>
                          <a:cs typeface="Times New Roman"/>
                        </a:rPr>
                        <a:t>Adjusted Q</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OLS</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15000"/>
                        </a:lnSpc>
                        <a:spcAft>
                          <a:spcPts val="0"/>
                        </a:spcAft>
                      </a:pPr>
                      <a:r>
                        <a:rPr lang="en-US" sz="1000">
                          <a:solidFill>
                            <a:srgbClr val="000000"/>
                          </a:solidFill>
                          <a:latin typeface="Calibri"/>
                          <a:ea typeface="Times New Roman"/>
                          <a:cs typeface="Times New Roman"/>
                        </a:rPr>
                        <a:t>OLS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000">
                          <a:solidFill>
                            <a:srgbClr val="000000"/>
                          </a:solidFill>
                          <a:latin typeface="Calibri"/>
                          <a:ea typeface="Times New Roman"/>
                          <a:cs typeface="Times New Roman"/>
                        </a:rPr>
                        <a:t>2SLS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r>
              <a:tr h="200025">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b</a:t>
                      </a:r>
                      <a:endParaRPr lang="en-US" sz="1100">
                        <a:latin typeface="Calibri"/>
                        <a:ea typeface="Calibri"/>
                        <a:cs typeface="Times New Roman"/>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t</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b</a:t>
                      </a:r>
                      <a:endParaRPr lang="en-US" sz="1100">
                        <a:latin typeface="Calibri"/>
                        <a:ea typeface="Calibri"/>
                        <a:cs typeface="Times New Roman"/>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t</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b</a:t>
                      </a:r>
                      <a:endParaRPr lang="en-US" sz="1100">
                        <a:latin typeface="Calibri"/>
                        <a:ea typeface="Calibri"/>
                        <a:cs typeface="Times New Roman"/>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t</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Adj. GHG Exposure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-0.208**</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-3.221</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Adj. EIS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0.007+</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1.877</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Adj. EIS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0.023**</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3.132</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Size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-0.272**</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-2.929</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Size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-0.304***</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-4.285</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Size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-0.258**</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-2.694</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Adj. Leverage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-0.154***</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-11.646</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Adj. Leverage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-0.156***</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-17.562</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Adj. Leverage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-0.155***</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-11.367</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FCF</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0.435</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0.734</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FCF</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0.646</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1.341</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FCF</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0.461</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0.759</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Intercept</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-2.464**</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-2.658</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Intercept</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-2.293**</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-3.309</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Intercept</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-2.574**</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-2.695</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230</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426</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230</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r2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0.417</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r2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0.453</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r2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0.369</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F</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40.185</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F</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87.17</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Chi-sq</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151.94</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p</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0</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p</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0</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p</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0</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15000"/>
                        </a:lnSpc>
                        <a:spcAft>
                          <a:spcPts val="0"/>
                        </a:spcAft>
                      </a:pPr>
                      <a:r>
                        <a:rPr lang="en-US" sz="1000">
                          <a:solidFill>
                            <a:srgbClr val="000000"/>
                          </a:solidFill>
                          <a:latin typeface="Calibri"/>
                          <a:ea typeface="Times New Roman"/>
                          <a:cs typeface="Times New Roman"/>
                        </a:rPr>
                        <a:t>Wu-Hausman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en-US" sz="1000">
                        <a:solidFill>
                          <a:srgbClr val="000000"/>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F (1, 224)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000">
                          <a:solidFill>
                            <a:srgbClr val="000000"/>
                          </a:solidFill>
                          <a:latin typeface="Calibri"/>
                          <a:ea typeface="Times New Roman"/>
                          <a:cs typeface="Times New Roman"/>
                        </a:rPr>
                        <a:t>8.129</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solidFill>
                            <a:srgbClr val="000000"/>
                          </a:solidFill>
                          <a:latin typeface="Calibri"/>
                          <a:ea typeface="Times New Roman"/>
                          <a:cs typeface="Times New Roman"/>
                        </a:rPr>
                        <a:t>P</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a:solidFill>
                            <a:srgbClr val="000000"/>
                          </a:solidFill>
                          <a:latin typeface="Calibri"/>
                          <a:ea typeface="Times New Roman"/>
                          <a:cs typeface="Times New Roman"/>
                        </a:rPr>
                        <a:t>0.0048</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solidFill>
                            <a:srgbClr val="000000"/>
                          </a:solidFill>
                          <a:latin typeface="Calibri"/>
                          <a:ea typeface="Times New Roman"/>
                          <a:cs typeface="Times New Roman"/>
                        </a:rPr>
                        <a:t> </a:t>
                      </a:r>
                      <a:endParaRPr lang="en-US"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US" dirty="0" smtClean="0"/>
              <a:t>Most come from the combustion of fossil fuels in cars, factories and electricity production. </a:t>
            </a:r>
          </a:p>
          <a:p>
            <a:pPr>
              <a:buFont typeface="Wingdings" pitchFamily="2" charset="2"/>
              <a:buChar char="Ø"/>
            </a:pPr>
            <a:r>
              <a:rPr lang="en-US" dirty="0" smtClean="0"/>
              <a:t>The gas responsible for the most warming is carbon dioxide. Other contributors include methane released from landfills and agriculture (especially from the digestive systems of grazing animals), nitrous oxide from fertilizers, gases used for refrigeration and industrial processes, and the loss of forests that would otherwise store CO2.</a:t>
            </a:r>
          </a:p>
          <a:p>
            <a:pPr>
              <a:buFont typeface="Wingdings" pitchFamily="2" charset="2"/>
              <a:buChar char="Ø"/>
            </a:pPr>
            <a:r>
              <a:rPr lang="en-US" dirty="0" smtClean="0"/>
              <a:t>Different greenhouse gases have very different heat-trapping abilities. Some of them can even trap more heat than CO2. </a:t>
            </a:r>
            <a:endParaRPr lang="en-US" dirty="0"/>
          </a:p>
        </p:txBody>
      </p:sp>
      <p:sp>
        <p:nvSpPr>
          <p:cNvPr id="2" name="Title 1"/>
          <p:cNvSpPr>
            <a:spLocks noGrp="1"/>
          </p:cNvSpPr>
          <p:nvPr>
            <p:ph type="title"/>
          </p:nvPr>
        </p:nvSpPr>
        <p:spPr/>
        <p:txBody>
          <a:bodyPr/>
          <a:lstStyle/>
          <a:p>
            <a:r>
              <a:rPr lang="en-US" dirty="0" smtClean="0"/>
              <a:t>What are GHGs?</a:t>
            </a:r>
            <a:endParaRPr lang="en-US" dirty="0"/>
          </a:p>
        </p:txBody>
      </p:sp>
      <p:sp>
        <p:nvSpPr>
          <p:cNvPr id="5" name="TextBox 4"/>
          <p:cNvSpPr txBox="1"/>
          <p:nvPr/>
        </p:nvSpPr>
        <p:spPr>
          <a:xfrm>
            <a:off x="755576" y="5805264"/>
            <a:ext cx="7488832" cy="646331"/>
          </a:xfrm>
          <a:prstGeom prst="rect">
            <a:avLst/>
          </a:prstGeom>
          <a:noFill/>
        </p:spPr>
        <p:txBody>
          <a:bodyPr wrap="square" rtlCol="0">
            <a:spAutoFit/>
          </a:bodyPr>
          <a:lstStyle/>
          <a:p>
            <a:r>
              <a:rPr lang="en-US" dirty="0" smtClean="0"/>
              <a:t>http://environment.nationalgeographic.com/environment/global-warming/gw-overview.html</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fontAlgn="auto" hangingPunct="1">
              <a:spcAft>
                <a:spcPts val="0"/>
              </a:spcAft>
              <a:defRPr/>
            </a:pPr>
            <a:r>
              <a:rPr lang="en-US" sz="3200" dirty="0" smtClean="0"/>
              <a:t> Corporate governance &amp; environmental performance: Dependent Variables</a:t>
            </a:r>
            <a:endParaRPr lang="en-US" sz="3200" dirty="0"/>
          </a:p>
        </p:txBody>
      </p:sp>
      <p:sp>
        <p:nvSpPr>
          <p:cNvPr id="5" name="Content Placeholder 4"/>
          <p:cNvSpPr>
            <a:spLocks noGrp="1"/>
          </p:cNvSpPr>
          <p:nvPr>
            <p:ph sz="quarter" idx="1"/>
          </p:nvPr>
        </p:nvSpPr>
        <p:spPr>
          <a:xfrm>
            <a:off x="301625" y="1527175"/>
            <a:ext cx="8504238" cy="4572000"/>
          </a:xfrm>
        </p:spPr>
        <p:txBody>
          <a:bodyPr>
            <a:normAutofit fontScale="55000" lnSpcReduction="20000"/>
          </a:bodyPr>
          <a:lstStyle/>
          <a:p>
            <a:pPr marL="274320" indent="-274320" eaLnBrk="1" fontAlgn="auto" hangingPunct="1">
              <a:spcAft>
                <a:spcPts val="0"/>
              </a:spcAft>
              <a:buFont typeface="Wingdings 2"/>
              <a:buChar char=""/>
              <a:defRPr/>
            </a:pPr>
            <a:r>
              <a:rPr lang="en-US" sz="4200" i="1" dirty="0" smtClean="0"/>
              <a:t>Environmental </a:t>
            </a:r>
            <a:r>
              <a:rPr lang="en-US" sz="4200" i="1" dirty="0"/>
              <a:t>Impact Score (EIS):</a:t>
            </a:r>
            <a:r>
              <a:rPr lang="en-US" sz="4200" dirty="0"/>
              <a:t> This variable is based on quantitative data supplied by </a:t>
            </a:r>
            <a:r>
              <a:rPr lang="en-US" sz="4200" i="1" dirty="0"/>
              <a:t>Trucost</a:t>
            </a:r>
            <a:r>
              <a:rPr lang="en-US" sz="4200" dirty="0"/>
              <a:t> and measures the total cost of all environmental impacts of the firm’s global operations. The EIS summarizes over 700 variables recorded by Trucost. The EIS is normalized against a company’s annual revenues. Higher scores indicate better performance.</a:t>
            </a:r>
          </a:p>
          <a:p>
            <a:pPr marL="274320" indent="-274320" eaLnBrk="1" fontAlgn="auto" hangingPunct="1">
              <a:spcAft>
                <a:spcPts val="0"/>
              </a:spcAft>
              <a:buFont typeface="Wingdings 2"/>
              <a:buChar char=""/>
              <a:defRPr/>
            </a:pPr>
            <a:r>
              <a:rPr lang="en-US" sz="4200" i="1" dirty="0"/>
              <a:t>Green Policies Score</a:t>
            </a:r>
            <a:r>
              <a:rPr lang="en-US" sz="4200" dirty="0"/>
              <a:t>: KLD data are reported as strengths representing best-in-class policies, programs and initiatives, and as weaknesses which focus upon such elements as regulatory infractions, community indicators etc. Newsweek reports a summary statistic which captures the firm’s overall performance in KLD sourced data. Higher scores indicate better performance.</a:t>
            </a:r>
          </a:p>
          <a:p>
            <a:pPr marL="274320" indent="-274320" eaLnBrk="1" fontAlgn="auto" hangingPunct="1">
              <a:spcAft>
                <a:spcPts val="0"/>
              </a:spcAft>
              <a:buFont typeface="Wingdings 2"/>
              <a:buNone/>
              <a:defRPr/>
            </a:pPr>
            <a:endParaRPr lang="en-US" dirty="0" smtClean="0"/>
          </a:p>
          <a:p>
            <a:pPr marL="548640" lvl="1" indent="-274320" eaLnBrk="1" fontAlgn="auto" hangingPunct="1">
              <a:spcAft>
                <a:spcPts val="0"/>
              </a:spcAft>
              <a:buFont typeface="Wingdings"/>
              <a:buChar char=""/>
              <a:defRPr/>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2400" smtClean="0">
                <a:solidFill>
                  <a:srgbClr val="88A44D"/>
                </a:solidFill>
              </a:rPr>
              <a:t>Explanatory Variables</a:t>
            </a:r>
            <a:br>
              <a:rPr lang="en-US" sz="2400" smtClean="0">
                <a:solidFill>
                  <a:srgbClr val="88A44D"/>
                </a:solidFill>
              </a:rPr>
            </a:br>
            <a:r>
              <a:rPr lang="en-US" sz="2400" smtClean="0">
                <a:solidFill>
                  <a:srgbClr val="88A44D"/>
                </a:solidFill>
              </a:rPr>
              <a:t>Corporate Governance Variables</a:t>
            </a:r>
          </a:p>
        </p:txBody>
      </p:sp>
      <p:sp>
        <p:nvSpPr>
          <p:cNvPr id="23555" name="Content Placeholder 2"/>
          <p:cNvSpPr>
            <a:spLocks noGrp="1"/>
          </p:cNvSpPr>
          <p:nvPr>
            <p:ph sz="quarter" idx="1"/>
          </p:nvPr>
        </p:nvSpPr>
        <p:spPr>
          <a:xfrm>
            <a:off x="301625" y="1527175"/>
            <a:ext cx="8504238" cy="4572000"/>
          </a:xfrm>
        </p:spPr>
        <p:txBody>
          <a:bodyPr/>
          <a:lstStyle/>
          <a:p>
            <a:pPr eaLnBrk="1" hangingPunct="1"/>
            <a:r>
              <a:rPr lang="en-US" sz="2000" smtClean="0"/>
              <a:t>E-index: This measures the degree of board entrenchment. Bebchuk, Cohen and Ferrell (2009) identify six key indicators of board entrenchment from the 24 measures employed by the Investor Responsibility Research Center (IRRC). </a:t>
            </a:r>
          </a:p>
          <a:p>
            <a:pPr eaLnBrk="1" hangingPunct="1"/>
            <a:r>
              <a:rPr lang="en-US" sz="2000" smtClean="0"/>
              <a:t>The summary E-index accounts for the following provisions: </a:t>
            </a:r>
          </a:p>
          <a:p>
            <a:pPr lvl="1" eaLnBrk="1" hangingPunct="1"/>
            <a:r>
              <a:rPr lang="en-US" sz="1500" smtClean="0"/>
              <a:t>staggered boards, </a:t>
            </a:r>
          </a:p>
          <a:p>
            <a:pPr lvl="1" eaLnBrk="1" hangingPunct="1"/>
            <a:r>
              <a:rPr lang="en-US" sz="1500" smtClean="0"/>
              <a:t>limits to shareholder bylaw amendments, </a:t>
            </a:r>
          </a:p>
          <a:p>
            <a:pPr lvl="1" eaLnBrk="1" hangingPunct="1"/>
            <a:r>
              <a:rPr lang="en-US" sz="1500" smtClean="0"/>
              <a:t>poison pills, </a:t>
            </a:r>
          </a:p>
          <a:p>
            <a:pPr lvl="1" eaLnBrk="1" hangingPunct="1"/>
            <a:r>
              <a:rPr lang="en-US" sz="1500" smtClean="0"/>
              <a:t>golden parachutes, and </a:t>
            </a:r>
          </a:p>
          <a:p>
            <a:pPr lvl="1" eaLnBrk="1" hangingPunct="1"/>
            <a:r>
              <a:rPr lang="en-US" sz="1500" smtClean="0"/>
              <a:t>supermajority requirements for mergers and charter amendments. </a:t>
            </a:r>
          </a:p>
          <a:p>
            <a:pPr eaLnBrk="1" hangingPunct="1"/>
            <a:r>
              <a:rPr lang="en-US" sz="2000" smtClean="0"/>
              <a:t>The E-index is measured on a scale of 1 to 6 representing the number of entrenchment indicators recorded for the firm. Consequently, a higher value of the E-index is representative of a more entrenched board.</a:t>
            </a:r>
          </a:p>
          <a:p>
            <a:pPr eaLnBrk="1" hangingPunct="1"/>
            <a:r>
              <a:rPr lang="en-US" sz="2000" smtClean="0"/>
              <a:t>Additional Governance Variables: Inside Ownership; Institutional Ownership; Dual</a:t>
            </a:r>
          </a:p>
          <a:p>
            <a:pPr eaLnBrk="1" hangingPunct="1"/>
            <a:endParaRPr lang="en-US" smtClean="0"/>
          </a:p>
          <a:p>
            <a:pPr lvl="1" eaLnBrk="1" hangingPunct="1"/>
            <a:endParaRPr lang="en-US" smtClean="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400" dirty="0" smtClean="0">
                <a:solidFill>
                  <a:srgbClr val="88A44D"/>
                </a:solidFill>
              </a:rPr>
              <a:t>Explanatory Variables</a:t>
            </a:r>
            <a:br>
              <a:rPr lang="en-US" sz="2400" dirty="0" smtClean="0">
                <a:solidFill>
                  <a:srgbClr val="88A44D"/>
                </a:solidFill>
              </a:rPr>
            </a:br>
            <a:r>
              <a:rPr lang="en-US" sz="2400" dirty="0" smtClean="0">
                <a:solidFill>
                  <a:srgbClr val="88A44D"/>
                </a:solidFill>
              </a:rPr>
              <a:t>Corporate Governance Variables</a:t>
            </a:r>
            <a:endParaRPr lang="en-US" sz="2400" dirty="0"/>
          </a:p>
        </p:txBody>
      </p:sp>
      <p:sp>
        <p:nvSpPr>
          <p:cNvPr id="24579" name="Content Placeholder 2"/>
          <p:cNvSpPr>
            <a:spLocks noGrp="1"/>
          </p:cNvSpPr>
          <p:nvPr>
            <p:ph sz="quarter" idx="1"/>
          </p:nvPr>
        </p:nvSpPr>
        <p:spPr>
          <a:xfrm>
            <a:off x="301625" y="1527175"/>
            <a:ext cx="8504238" cy="4572000"/>
          </a:xfrm>
        </p:spPr>
        <p:txBody>
          <a:bodyPr/>
          <a:lstStyle/>
          <a:p>
            <a:pPr eaLnBrk="1" hangingPunct="1"/>
            <a:r>
              <a:rPr lang="en-US" sz="2400" u="sng" smtClean="0"/>
              <a:t>Control Variables</a:t>
            </a:r>
            <a:endParaRPr lang="en-US" sz="2400" smtClean="0"/>
          </a:p>
          <a:p>
            <a:pPr lvl="1" eaLnBrk="1" hangingPunct="1"/>
            <a:r>
              <a:rPr lang="en-US" sz="1900" smtClean="0"/>
              <a:t>Firm Size: The natural log of total assets obtained from Value Line.</a:t>
            </a:r>
          </a:p>
          <a:p>
            <a:pPr lvl="1" eaLnBrk="1" hangingPunct="1"/>
            <a:r>
              <a:rPr lang="en-US" sz="1900" smtClean="0"/>
              <a:t>Profitability: Measured as ROA obtained from Value Line.</a:t>
            </a:r>
          </a:p>
          <a:p>
            <a:pPr lvl="1" eaLnBrk="1" hangingPunct="1"/>
            <a:r>
              <a:rPr lang="en-US" sz="1900" smtClean="0"/>
              <a:t>Industry:</a:t>
            </a:r>
            <a:r>
              <a:rPr lang="en-US" sz="1900" i="1" smtClean="0"/>
              <a:t> Measured as </a:t>
            </a:r>
            <a:r>
              <a:rPr lang="en-US" sz="1900" smtClean="0"/>
              <a:t>industry placement obtained from Value Line.</a:t>
            </a:r>
          </a:p>
          <a:p>
            <a:pPr lvl="1" eaLnBrk="1" hangingPunct="1"/>
            <a:r>
              <a:rPr lang="en-US" sz="1900" smtClean="0"/>
              <a:t>Free cashflow:</a:t>
            </a:r>
            <a:r>
              <a:rPr lang="en-US" sz="1900" i="1" smtClean="0"/>
              <a:t> </a:t>
            </a:r>
            <a:r>
              <a:rPr lang="en-US" sz="1900" smtClean="0"/>
              <a:t>We use the ratio of free cash flow to sales as reported by Value Line</a:t>
            </a:r>
          </a:p>
          <a:p>
            <a:pPr lvl="1" eaLnBrk="1" hangingPunct="1"/>
            <a:r>
              <a:rPr lang="en-US" sz="1900" smtClean="0"/>
              <a:t>Leverage: We use the market debt/equity ratio as reported by Value Line.</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C.G. &amp; Environmental Impact</a:t>
            </a:r>
            <a:endParaRPr lang="en-US" dirty="0"/>
          </a:p>
        </p:txBody>
      </p:sp>
      <p:pic>
        <p:nvPicPr>
          <p:cNvPr id="25603" name="Picture 2"/>
          <p:cNvPicPr>
            <a:picLocks noGrp="1" noChangeAspect="1" noChangeArrowheads="1"/>
          </p:cNvPicPr>
          <p:nvPr>
            <p:ph sz="quarter" idx="1"/>
          </p:nvPr>
        </p:nvPicPr>
        <p:blipFill>
          <a:blip r:embed="rId2" cstate="print"/>
          <a:srcRect/>
          <a:stretch>
            <a:fillRect/>
          </a:stretch>
        </p:blipFill>
        <p:spPr>
          <a:xfrm>
            <a:off x="363538" y="1800225"/>
            <a:ext cx="8380412" cy="40259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C.G. &amp; Environmental Impact</a:t>
            </a:r>
            <a:endParaRPr lang="en-US" dirty="0"/>
          </a:p>
        </p:txBody>
      </p:sp>
      <p:pic>
        <p:nvPicPr>
          <p:cNvPr id="26627" name="Picture 2"/>
          <p:cNvPicPr>
            <a:picLocks noGrp="1" noChangeAspect="1" noChangeArrowheads="1"/>
          </p:cNvPicPr>
          <p:nvPr>
            <p:ph sz="quarter" idx="1"/>
          </p:nvPr>
        </p:nvPicPr>
        <p:blipFill>
          <a:blip r:embed="rId2" cstate="print"/>
          <a:srcRect/>
          <a:stretch>
            <a:fillRect/>
          </a:stretch>
        </p:blipFill>
        <p:spPr>
          <a:xfrm>
            <a:off x="387350" y="1527175"/>
            <a:ext cx="8332788" cy="45720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27651" name="Content Placeholder 2"/>
          <p:cNvSpPr>
            <a:spLocks noGrp="1"/>
          </p:cNvSpPr>
          <p:nvPr>
            <p:ph sz="quarter" idx="1"/>
          </p:nvPr>
        </p:nvSpPr>
        <p:spPr>
          <a:xfrm>
            <a:off x="301625" y="1527175"/>
            <a:ext cx="8504238" cy="4572000"/>
          </a:xfrm>
        </p:spPr>
        <p:txBody>
          <a:bodyPr/>
          <a:lstStyle/>
          <a:p>
            <a:r>
              <a:rPr lang="en-US" sz="2000" dirty="0" smtClean="0"/>
              <a:t>Higher exposure to greenhouse gas emissions reduces Tobin’s Q but greater expenditure on mitigation efforts significantly enhances Tobin’s Q. </a:t>
            </a:r>
          </a:p>
          <a:p>
            <a:r>
              <a:rPr lang="en-US" sz="2000" dirty="0" smtClean="0"/>
              <a:t>Greater entrenchment coincides with less expenditure on projects that mitigate environmental risk.  </a:t>
            </a:r>
          </a:p>
          <a:p>
            <a:r>
              <a:rPr lang="en-US" sz="2000" dirty="0" smtClean="0"/>
              <a:t>We find mixed results for the role of institutional investors as monitors of environmental performance. </a:t>
            </a:r>
          </a:p>
          <a:p>
            <a:pPr lvl="1"/>
            <a:r>
              <a:rPr lang="en-US" sz="2000" dirty="0" smtClean="0"/>
              <a:t>While they appear significant in motivating the firm to expend resources on environmental risk mitigation projects (counter-acting the board entrenchment effect), institutional investors seem to detract from strong environmental policy implementation. </a:t>
            </a:r>
          </a:p>
          <a:p>
            <a:pPr lvl="1"/>
            <a:r>
              <a:rPr lang="en-US" sz="2000" dirty="0" smtClean="0"/>
              <a:t>Greater institutional ownership is consistent with firms having lower scores on Environmental policy enactment. </a:t>
            </a:r>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28675" name="Content Placeholder 2"/>
          <p:cNvSpPr>
            <a:spLocks noGrp="1"/>
          </p:cNvSpPr>
          <p:nvPr>
            <p:ph sz="quarter" idx="1"/>
          </p:nvPr>
        </p:nvSpPr>
        <p:spPr>
          <a:xfrm>
            <a:off x="301625" y="1527175"/>
            <a:ext cx="8504238" cy="4572000"/>
          </a:xfrm>
        </p:spPr>
        <p:txBody>
          <a:bodyPr/>
          <a:lstStyle/>
          <a:p>
            <a:r>
              <a:rPr lang="en-US" sz="2400" dirty="0" smtClean="0"/>
              <a:t>As has been found in previous studies, firms with entrenched boards seem to pursue short-term objectives to the detriment of long-term value maximization. Given the long-term nature of environmental expenditures, our results point to a greater negative environmental impact by poorly governed firms  </a:t>
            </a:r>
          </a:p>
          <a:p>
            <a:r>
              <a:rPr lang="en-US" sz="2400" dirty="0" smtClean="0"/>
              <a:t>The overall results of this study clearly show that the nature of corporate governance is a very significant factor in corporate responses to mitigate climate change and adverse environmental outcomes.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481138"/>
            <a:ext cx="8229600" cy="4525962"/>
          </a:xfrm>
        </p:spPr>
        <p:txBody>
          <a:bodyPr>
            <a:normAutofit/>
          </a:bodyPr>
          <a:lstStyle/>
          <a:p>
            <a:pPr>
              <a:buFont typeface="Wingdings" pitchFamily="2" charset="2"/>
              <a:buChar char="Ø"/>
            </a:pPr>
            <a:r>
              <a:rPr lang="en-US" sz="2400" dirty="0" smtClean="0"/>
              <a:t>Greenhouse gas levels are higher now than in the last 650,000 years.</a:t>
            </a:r>
          </a:p>
          <a:p>
            <a:pPr>
              <a:buFont typeface="Wingdings" pitchFamily="2" charset="2"/>
              <a:buChar char="ü"/>
            </a:pPr>
            <a:endParaRPr lang="en-US" sz="2400" dirty="0" smtClean="0"/>
          </a:p>
          <a:p>
            <a:pPr>
              <a:buFont typeface="Wingdings" pitchFamily="2" charset="2"/>
              <a:buChar char="Ø"/>
            </a:pPr>
            <a:r>
              <a:rPr lang="en-US" sz="2400" dirty="0" smtClean="0"/>
              <a:t>The "greenhouse effect" is the warming that happens when certain gases in Earth's atmosphere trap heat. The more greenhouse gases are in the atmosphere, the more heat gets trapped. </a:t>
            </a:r>
          </a:p>
          <a:p>
            <a:pPr>
              <a:buFont typeface="Wingdings" pitchFamily="2" charset="2"/>
              <a:buChar char="ü"/>
            </a:pPr>
            <a:endParaRPr lang="en-US" sz="2400" dirty="0" smtClean="0"/>
          </a:p>
          <a:p>
            <a:pPr>
              <a:buFont typeface="Wingdings" pitchFamily="2" charset="2"/>
              <a:buChar char="Ø"/>
            </a:pPr>
            <a:r>
              <a:rPr lang="en-US" sz="2400" dirty="0" smtClean="0"/>
              <a:t>As the Earth spins each day, the new heat swirls with it, changing the rhythms of our global climate.</a:t>
            </a:r>
          </a:p>
        </p:txBody>
      </p:sp>
      <p:sp>
        <p:nvSpPr>
          <p:cNvPr id="3" name="Title 2"/>
          <p:cNvSpPr>
            <a:spLocks noGrp="1"/>
          </p:cNvSpPr>
          <p:nvPr>
            <p:ph type="title" idx="4294967295"/>
          </p:nvPr>
        </p:nvSpPr>
        <p:spPr>
          <a:xfrm>
            <a:off x="0" y="274638"/>
            <a:ext cx="8229600" cy="1143000"/>
          </a:xfrm>
        </p:spPr>
        <p:txBody>
          <a:bodyPr>
            <a:normAutofit/>
          </a:bodyPr>
          <a:lstStyle/>
          <a:p>
            <a:r>
              <a:rPr lang="en-US" dirty="0" smtClean="0"/>
              <a:t>GHG and Global Warming</a:t>
            </a:r>
            <a:endParaRPr lang="en-CA" dirty="0"/>
          </a:p>
        </p:txBody>
      </p:sp>
      <p:sp>
        <p:nvSpPr>
          <p:cNvPr id="4" name="TextBox 3"/>
          <p:cNvSpPr txBox="1"/>
          <p:nvPr/>
        </p:nvSpPr>
        <p:spPr>
          <a:xfrm>
            <a:off x="395536" y="5877272"/>
            <a:ext cx="7056784" cy="646331"/>
          </a:xfrm>
          <a:prstGeom prst="rect">
            <a:avLst/>
          </a:prstGeom>
          <a:noFill/>
        </p:spPr>
        <p:txBody>
          <a:bodyPr wrap="square" rtlCol="0">
            <a:spAutoFit/>
          </a:bodyPr>
          <a:lstStyle/>
          <a:p>
            <a:r>
              <a:rPr lang="en-US" dirty="0" smtClean="0"/>
              <a:t>http://environment.nationalgeographic.com/environment/global-warming/gw-overview.html</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77500" lnSpcReduction="20000"/>
          </a:bodyPr>
          <a:lstStyle/>
          <a:p>
            <a:pPr>
              <a:buFont typeface="Wingdings" pitchFamily="2" charset="2"/>
              <a:buChar char="Ø"/>
            </a:pPr>
            <a:r>
              <a:rPr lang="en-US" dirty="0"/>
              <a:t>H</a:t>
            </a:r>
            <a:r>
              <a:rPr lang="en-US" dirty="0" smtClean="0"/>
              <a:t>umans have increased the amount of carbon dioxide in the atmosphere by more than a third since the industrial revolution. Changes this large have historically taken thousands of years, but are now happening over the course of decades.</a:t>
            </a:r>
          </a:p>
          <a:p>
            <a:pPr>
              <a:buFont typeface="Wingdings" pitchFamily="2" charset="2"/>
              <a:buChar char="Ø"/>
            </a:pPr>
            <a:r>
              <a:rPr lang="en-US" dirty="0" smtClean="0"/>
              <a:t>Historically, Earth's climate has regularly shifted back and forth between temperatures like those we see today and temperatures cold enough that large sheets of ice covered much of North America and Europe. </a:t>
            </a:r>
          </a:p>
          <a:p>
            <a:pPr>
              <a:buFont typeface="Wingdings" pitchFamily="2" charset="2"/>
              <a:buChar char="Ø"/>
            </a:pPr>
            <a:r>
              <a:rPr lang="en-US" dirty="0" smtClean="0"/>
              <a:t>The difference between average global temperatures today and during those ice ages is only about 5 degrees Celsius (9 degrees Fahrenheit), and these swings happen slowly, over hundreds of thousands of years.</a:t>
            </a:r>
          </a:p>
          <a:p>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t>2 degrees in context</a:t>
            </a:r>
            <a:endParaRPr lang="en-US" dirty="0"/>
          </a:p>
        </p:txBody>
      </p:sp>
      <p:sp>
        <p:nvSpPr>
          <p:cNvPr id="4" name="TextBox 3"/>
          <p:cNvSpPr txBox="1"/>
          <p:nvPr/>
        </p:nvSpPr>
        <p:spPr>
          <a:xfrm>
            <a:off x="323528" y="5949280"/>
            <a:ext cx="6912768" cy="646331"/>
          </a:xfrm>
          <a:prstGeom prst="rect">
            <a:avLst/>
          </a:prstGeom>
          <a:noFill/>
        </p:spPr>
        <p:txBody>
          <a:bodyPr wrap="square" rtlCol="0">
            <a:spAutoFit/>
          </a:bodyPr>
          <a:lstStyle/>
          <a:p>
            <a:r>
              <a:rPr lang="en-US" dirty="0" smtClean="0"/>
              <a:t>http://environment.nationalgeographic.com/environment/global-warming/gw-overview.html</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usatoday.com/news/graphics/2011/2011-01-13-global-temps/global-temps.jpg"/>
          <p:cNvPicPr>
            <a:picLocks noChangeAspect="1" noChangeArrowheads="1"/>
          </p:cNvPicPr>
          <p:nvPr/>
        </p:nvPicPr>
        <p:blipFill>
          <a:blip r:embed="rId2" cstate="print"/>
          <a:srcRect/>
          <a:stretch>
            <a:fillRect/>
          </a:stretch>
        </p:blipFill>
        <p:spPr bwMode="auto">
          <a:xfrm>
            <a:off x="1835696" y="836712"/>
            <a:ext cx="6120680" cy="39696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 Modified Exhibit (2)"/>
          <p:cNvPicPr>
            <a:picLocks noChangeAspect="1" noChangeArrowheads="1"/>
          </p:cNvPicPr>
          <p:nvPr/>
        </p:nvPicPr>
        <p:blipFill>
          <a:blip r:embed="rId2" cstate="print"/>
          <a:srcRect/>
          <a:stretch>
            <a:fillRect/>
          </a:stretch>
        </p:blipFill>
        <p:spPr bwMode="auto">
          <a:xfrm>
            <a:off x="2051720" y="3212976"/>
            <a:ext cx="5437188" cy="2693988"/>
          </a:xfrm>
          <a:prstGeom prst="rect">
            <a:avLst/>
          </a:prstGeom>
          <a:noFill/>
          <a:ln w="9525">
            <a:noFill/>
            <a:miter lim="800000"/>
            <a:headEnd/>
            <a:tailEnd/>
          </a:ln>
        </p:spPr>
      </p:pic>
      <p:sp>
        <p:nvSpPr>
          <p:cNvPr id="5" name="TextBox 4"/>
          <p:cNvSpPr txBox="1"/>
          <p:nvPr/>
        </p:nvSpPr>
        <p:spPr>
          <a:xfrm>
            <a:off x="539552" y="476672"/>
            <a:ext cx="8280920" cy="1754326"/>
          </a:xfrm>
          <a:prstGeom prst="rect">
            <a:avLst/>
          </a:prstGeom>
          <a:noFill/>
        </p:spPr>
        <p:txBody>
          <a:bodyPr wrap="square" rtlCol="0">
            <a:spAutoFit/>
          </a:bodyPr>
          <a:lstStyle/>
          <a:p>
            <a:r>
              <a:rPr lang="en-US" dirty="0">
                <a:solidFill>
                  <a:prstClr val="black"/>
                </a:solidFill>
                <a:latin typeface="Calibri" pitchFamily="34" charset="0"/>
              </a:rPr>
              <a:t> The temperature norm in the U.S. in July is 23 degrees Celsius (74⁰ Fahrenheit). Because July temperatures follow this normal probability curve, it is likely that the average temperature in July will be within one degree of 74⁰ F in any given year. In fact, only once did the average temperature hit 76⁰ F in the thirty years between 1950 and 1980. When that particularly hot summer hit in 1980, there were 1700 heat‐related deaths in the U.S. and domestic agricultural losses hit $20 billion.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7927032" cy="1200329"/>
          </a:xfrm>
          <a:prstGeom prst="rect">
            <a:avLst/>
          </a:prstGeom>
        </p:spPr>
        <p:txBody>
          <a:bodyPr wrap="square">
            <a:spAutoFit/>
          </a:bodyPr>
          <a:lstStyle/>
          <a:p>
            <a:pPr fontAlgn="base">
              <a:spcBef>
                <a:spcPct val="0"/>
              </a:spcBef>
              <a:spcAft>
                <a:spcPts val="1000"/>
              </a:spcAft>
            </a:pPr>
            <a:r>
              <a:rPr lang="en-US" sz="2400" i="1" dirty="0">
                <a:solidFill>
                  <a:prstClr val="black"/>
                </a:solidFill>
                <a:cs typeface="Arial" charset="0"/>
              </a:rPr>
              <a:t>“Climate change presents a unique challenge for economics: it is the greatest and widest-ranging market failure ever seen.” (Stern Report, October 2006)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Documents and Settings\Sandra Dow-Anvari\Local Settings\Temporary Internet Files\Content.IE5\LFE990LC\MC900438068[1].png"/>
          <p:cNvPicPr>
            <a:picLocks noChangeAspect="1" noChangeArrowheads="1"/>
          </p:cNvPicPr>
          <p:nvPr/>
        </p:nvPicPr>
        <p:blipFill>
          <a:blip r:embed="rId2" cstate="print"/>
          <a:srcRect/>
          <a:stretch>
            <a:fillRect/>
          </a:stretch>
        </p:blipFill>
        <p:spPr bwMode="auto">
          <a:xfrm>
            <a:off x="395288" y="981075"/>
            <a:ext cx="2663825" cy="2743200"/>
          </a:xfrm>
          <a:prstGeom prst="rect">
            <a:avLst/>
          </a:prstGeom>
          <a:noFill/>
          <a:ln w="9525">
            <a:noFill/>
            <a:miter lim="800000"/>
            <a:headEnd/>
            <a:tailEnd/>
          </a:ln>
        </p:spPr>
      </p:pic>
      <p:sp>
        <p:nvSpPr>
          <p:cNvPr id="6" name="TextBox 5"/>
          <p:cNvSpPr txBox="1"/>
          <p:nvPr/>
        </p:nvSpPr>
        <p:spPr>
          <a:xfrm>
            <a:off x="755576" y="1988840"/>
            <a:ext cx="2232248" cy="369332"/>
          </a:xfrm>
          <a:prstGeom prst="rect">
            <a:avLst/>
          </a:prstGeom>
          <a:noFill/>
        </p:spPr>
        <p:txBody>
          <a:bodyPr>
            <a:spAutoFit/>
          </a:bodyPr>
          <a:lstStyle/>
          <a:p>
            <a:pP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Climate</a:t>
            </a:r>
            <a:r>
              <a:rPr lang="en-US" dirty="0">
                <a:latin typeface="Arial" pitchFamily="34" charset="0"/>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Change</a:t>
            </a:r>
          </a:p>
        </p:txBody>
      </p:sp>
      <p:sp>
        <p:nvSpPr>
          <p:cNvPr id="7" name="Rectangle 6"/>
          <p:cNvSpPr/>
          <p:nvPr/>
        </p:nvSpPr>
        <p:spPr>
          <a:xfrm>
            <a:off x="3779838" y="765175"/>
            <a:ext cx="194468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5" name="TextBox 8"/>
          <p:cNvSpPr txBox="1">
            <a:spLocks noChangeArrowheads="1"/>
          </p:cNvSpPr>
          <p:nvPr/>
        </p:nvSpPr>
        <p:spPr bwMode="auto">
          <a:xfrm>
            <a:off x="179388" y="5732463"/>
            <a:ext cx="8785225" cy="369332"/>
          </a:xfrm>
          <a:prstGeom prst="rect">
            <a:avLst/>
          </a:prstGeom>
          <a:noFill/>
          <a:ln w="9525">
            <a:noFill/>
            <a:miter lim="800000"/>
            <a:headEnd/>
            <a:tailEnd/>
          </a:ln>
        </p:spPr>
        <p:txBody>
          <a:bodyPr>
            <a:spAutoFit/>
          </a:bodyPr>
          <a:lstStyle/>
          <a:p>
            <a:pPr>
              <a:spcAft>
                <a:spcPts val="1000"/>
              </a:spcAft>
            </a:pPr>
            <a:r>
              <a:rPr lang="en-US" i="1" dirty="0" smtClean="0">
                <a:latin typeface="Calibri" pitchFamily="34" charset="0"/>
              </a:rPr>
              <a:t>“</a:t>
            </a:r>
            <a:endParaRPr lang="en-US" i="1" dirty="0"/>
          </a:p>
        </p:txBody>
      </p:sp>
      <p:sp>
        <p:nvSpPr>
          <p:cNvPr id="10" name="TextBox 9"/>
          <p:cNvSpPr txBox="1"/>
          <p:nvPr/>
        </p:nvSpPr>
        <p:spPr>
          <a:xfrm>
            <a:off x="4067944" y="980728"/>
            <a:ext cx="1584176" cy="369332"/>
          </a:xfrm>
          <a:prstGeom prst="rect">
            <a:avLst/>
          </a:prstGeom>
          <a:noFill/>
        </p:spPr>
        <p:txBody>
          <a:bodyPr>
            <a:spAutoFit/>
          </a:bodyPr>
          <a:lstStyle/>
          <a:p>
            <a:pP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Accelerates</a:t>
            </a:r>
            <a:endParaRPr lang="en-US" dirty="0">
              <a:latin typeface="+mn-lt"/>
            </a:endParaRPr>
          </a:p>
        </p:txBody>
      </p:sp>
      <p:sp>
        <p:nvSpPr>
          <p:cNvPr id="18436" name="Rectangle 4"/>
          <p:cNvSpPr>
            <a:spLocks noChangeArrowheads="1"/>
          </p:cNvSpPr>
          <p:nvPr/>
        </p:nvSpPr>
        <p:spPr bwMode="auto">
          <a:xfrm>
            <a:off x="6300192" y="260648"/>
            <a:ext cx="2520280" cy="100811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1000"/>
              </a:spcAft>
              <a:defRPr/>
            </a:pPr>
            <a:r>
              <a:rPr lang="en-US" dirty="0">
                <a:ln w="18415" cmpd="sng">
                  <a:solidFill>
                    <a:srgbClr val="FFFFFF"/>
                  </a:solidFill>
                  <a:prstDash val="solid"/>
                </a:ln>
                <a:solidFill>
                  <a:srgbClr val="FFFFFF"/>
                </a:solidFill>
              </a:rPr>
              <a:t>Physical impact </a:t>
            </a:r>
          </a:p>
          <a:p>
            <a:pPr>
              <a:spcAft>
                <a:spcPts val="1000"/>
              </a:spcAft>
              <a:defRPr/>
            </a:pPr>
            <a:r>
              <a:rPr lang="en-US" dirty="0">
                <a:ln w="18415" cmpd="sng">
                  <a:solidFill>
                    <a:srgbClr val="FFFFFF"/>
                  </a:solidFill>
                  <a:prstDash val="solid"/>
                </a:ln>
                <a:solidFill>
                  <a:srgbClr val="FFFFFF"/>
                </a:solidFill>
              </a:rPr>
              <a:t>Social &amp; Political Disruption</a:t>
            </a:r>
          </a:p>
        </p:txBody>
      </p:sp>
      <p:sp>
        <p:nvSpPr>
          <p:cNvPr id="18437" name="Rectangle 5"/>
          <p:cNvSpPr>
            <a:spLocks noChangeArrowheads="1"/>
          </p:cNvSpPr>
          <p:nvPr/>
        </p:nvSpPr>
        <p:spPr bwMode="auto">
          <a:xfrm>
            <a:off x="6300192" y="1628800"/>
            <a:ext cx="2520280" cy="7016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1000"/>
              </a:spcAft>
              <a:defRPr/>
            </a:pPr>
            <a:r>
              <a:rPr lang="en-US" sz="1600" dirty="0">
                <a:ln w="18415" cmpd="sng">
                  <a:solidFill>
                    <a:srgbClr val="FFFFFF"/>
                  </a:solidFill>
                  <a:prstDash val="solid"/>
                </a:ln>
                <a:solidFill>
                  <a:srgbClr val="FFFFFF"/>
                </a:solidFill>
              </a:rPr>
              <a:t>More stringent regulation by 2020</a:t>
            </a:r>
            <a:endParaRPr lang="en-US" dirty="0">
              <a:ln w="18415" cmpd="sng">
                <a:solidFill>
                  <a:srgbClr val="FFFFFF"/>
                </a:solidFill>
                <a:prstDash val="solid"/>
              </a:ln>
              <a:solidFill>
                <a:srgbClr val="FFFFFF"/>
              </a:solidFill>
            </a:endParaRPr>
          </a:p>
        </p:txBody>
      </p:sp>
      <p:sp>
        <p:nvSpPr>
          <p:cNvPr id="18438" name="Rectangle 6"/>
          <p:cNvSpPr>
            <a:spLocks noChangeArrowheads="1"/>
          </p:cNvSpPr>
          <p:nvPr/>
        </p:nvSpPr>
        <p:spPr bwMode="auto">
          <a:xfrm>
            <a:off x="3707904" y="2636912"/>
            <a:ext cx="1944216" cy="64807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Trajectory</a:t>
            </a:r>
            <a:r>
              <a:rPr lang="en-US" sz="1600" dirty="0">
                <a:solidFill>
                  <a:schemeClr val="tx1"/>
                </a:solidFill>
              </a:rPr>
              <a:t> </a:t>
            </a: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Maintained</a:t>
            </a:r>
            <a:endParaRPr lang="en-US" sz="1600" dirty="0">
              <a:solidFill>
                <a:schemeClr val="tx1"/>
              </a:solidFill>
            </a:endParaRPr>
          </a:p>
          <a:p>
            <a:pPr>
              <a:defRPr/>
            </a:pPr>
            <a:endParaRPr lang="en-US" dirty="0">
              <a:solidFill>
                <a:schemeClr val="tx1"/>
              </a:solidFill>
              <a:latin typeface="Arial" pitchFamily="34" charset="0"/>
            </a:endParaRPr>
          </a:p>
        </p:txBody>
      </p:sp>
      <p:sp>
        <p:nvSpPr>
          <p:cNvPr id="14" name="Rectangle 13"/>
          <p:cNvSpPr/>
          <p:nvPr/>
        </p:nvSpPr>
        <p:spPr>
          <a:xfrm>
            <a:off x="6300788" y="2781300"/>
            <a:ext cx="25193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Policy Initiatives</a:t>
            </a:r>
          </a:p>
        </p:txBody>
      </p:sp>
      <p:sp>
        <p:nvSpPr>
          <p:cNvPr id="15" name="Rectangle 14"/>
          <p:cNvSpPr/>
          <p:nvPr/>
        </p:nvSpPr>
        <p:spPr>
          <a:xfrm>
            <a:off x="6300788" y="4076700"/>
            <a:ext cx="2592387"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What is the Business Response?</a:t>
            </a:r>
          </a:p>
        </p:txBody>
      </p:sp>
      <p:cxnSp>
        <p:nvCxnSpPr>
          <p:cNvPr id="17" name="Straight Arrow Connector 16"/>
          <p:cNvCxnSpPr/>
          <p:nvPr/>
        </p:nvCxnSpPr>
        <p:spPr>
          <a:xfrm flipV="1">
            <a:off x="2843213" y="1196975"/>
            <a:ext cx="792162"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87675" y="2492375"/>
            <a:ext cx="64770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436" idx="1"/>
          </p:cNvCxnSpPr>
          <p:nvPr/>
        </p:nvCxnSpPr>
        <p:spPr>
          <a:xfrm flipV="1">
            <a:off x="5795963" y="765175"/>
            <a:ext cx="504825"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795963" y="1628775"/>
            <a:ext cx="431800" cy="27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580063" y="2708275"/>
            <a:ext cx="576262" cy="385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60032" y="3645024"/>
            <a:ext cx="1152525"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Explosion 2 27"/>
          <p:cNvSpPr/>
          <p:nvPr/>
        </p:nvSpPr>
        <p:spPr>
          <a:xfrm>
            <a:off x="250825" y="4149725"/>
            <a:ext cx="3529013" cy="1366838"/>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Creative Destruction</a:t>
            </a:r>
          </a:p>
        </p:txBody>
      </p:sp>
      <p:sp>
        <p:nvSpPr>
          <p:cNvPr id="10259" name="Slide Number Placeholder 29"/>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122F5BA-6B9A-4898-86DB-185863DEB101}" type="slidenum">
              <a:rPr lang="en-US" smtClean="0">
                <a:latin typeface="Arial" charset="0"/>
              </a:rPr>
              <a:pPr/>
              <a:t>8</a:t>
            </a:fld>
            <a:endParaRPr lang="en-US"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74663" y="549275"/>
            <a:ext cx="8058150" cy="2016125"/>
          </a:xfrm>
          <a:prstGeom prst="rect">
            <a:avLst/>
          </a:prstGeom>
          <a:solidFill>
            <a:schemeClr val="tx2">
              <a:lumMod val="60000"/>
              <a:lumOff val="40000"/>
            </a:schemeClr>
          </a:solidFill>
          <a:ln w="9525">
            <a:solidFill>
              <a:srgbClr val="000000"/>
            </a:solidFill>
            <a:miter lim="800000"/>
            <a:headEnd/>
            <a:tailEnd/>
          </a:ln>
        </p:spPr>
        <p:txBody>
          <a:bodyPr/>
          <a:lstStyle/>
          <a:p>
            <a:pPr algn="ctr">
              <a:spcAft>
                <a:spcPts val="1000"/>
              </a:spcAft>
              <a:defRPr/>
            </a:pPr>
            <a:r>
              <a:rPr lang="en-US" dirty="0">
                <a:solidFill>
                  <a:schemeClr val="bg1"/>
                </a:solidFill>
                <a:latin typeface="Calibri" pitchFamily="34" charset="0"/>
              </a:rPr>
              <a:t>Business Impact</a:t>
            </a:r>
          </a:p>
          <a:p>
            <a:pPr algn="ctr">
              <a:spcAft>
                <a:spcPts val="1000"/>
              </a:spcAft>
              <a:defRPr/>
            </a:pPr>
            <a:r>
              <a:rPr lang="en-US" dirty="0">
                <a:solidFill>
                  <a:schemeClr val="bg1"/>
                </a:solidFill>
                <a:latin typeface="Calibri" pitchFamily="34" charset="0"/>
              </a:rPr>
              <a:t>Threat to physical assets of the firm</a:t>
            </a:r>
          </a:p>
          <a:p>
            <a:pPr algn="ctr">
              <a:spcAft>
                <a:spcPts val="1000"/>
              </a:spcAft>
              <a:defRPr/>
            </a:pPr>
            <a:r>
              <a:rPr lang="en-US" dirty="0">
                <a:solidFill>
                  <a:schemeClr val="bg1"/>
                </a:solidFill>
                <a:latin typeface="Calibri" pitchFamily="34" charset="0"/>
              </a:rPr>
              <a:t>Costs of regulatory compliance</a:t>
            </a:r>
          </a:p>
          <a:p>
            <a:pPr algn="ctr">
              <a:spcAft>
                <a:spcPts val="1000"/>
              </a:spcAft>
              <a:defRPr/>
            </a:pPr>
            <a:r>
              <a:rPr lang="en-US" dirty="0">
                <a:solidFill>
                  <a:schemeClr val="bg1"/>
                </a:solidFill>
                <a:latin typeface="Calibri" pitchFamily="34" charset="0"/>
              </a:rPr>
              <a:t>Shifts in firm’s competitive environment</a:t>
            </a:r>
          </a:p>
          <a:p>
            <a:pPr algn="ctr">
              <a:spcAft>
                <a:spcPts val="1000"/>
              </a:spcAft>
              <a:defRPr/>
            </a:pPr>
            <a:r>
              <a:rPr lang="en-US" dirty="0">
                <a:solidFill>
                  <a:schemeClr val="bg1"/>
                </a:solidFill>
                <a:latin typeface="Calibri" pitchFamily="34" charset="0"/>
              </a:rPr>
              <a:t>Goldman-Sachs estimates 15% of firm value could be wiped out</a:t>
            </a:r>
          </a:p>
          <a:p>
            <a:pPr algn="ctr">
              <a:spcAft>
                <a:spcPts val="1000"/>
              </a:spcAft>
              <a:defRPr/>
            </a:pPr>
            <a:endParaRPr lang="en-US" sz="1100" dirty="0">
              <a:latin typeface="Times New Roman" pitchFamily="18" charset="0"/>
            </a:endParaRPr>
          </a:p>
          <a:p>
            <a:pPr algn="ctr">
              <a:spcAft>
                <a:spcPts val="1000"/>
              </a:spcAft>
              <a:defRPr/>
            </a:pPr>
            <a:endParaRPr lang="en-US" sz="1100" dirty="0">
              <a:latin typeface="Times New Roman" pitchFamily="18" charset="0"/>
            </a:endParaRPr>
          </a:p>
          <a:p>
            <a:pPr algn="ctr">
              <a:spcAft>
                <a:spcPts val="1000"/>
              </a:spcAft>
              <a:defRPr/>
            </a:pPr>
            <a:endParaRPr lang="en-US" sz="1100" dirty="0">
              <a:latin typeface="Times New Roman" pitchFamily="18" charset="0"/>
            </a:endParaRPr>
          </a:p>
          <a:p>
            <a:pPr>
              <a:defRPr/>
            </a:pPr>
            <a:endParaRPr lang="en-US" dirty="0">
              <a:latin typeface="Arial" pitchFamily="34" charset="0"/>
            </a:endParaRPr>
          </a:p>
        </p:txBody>
      </p:sp>
      <p:sp>
        <p:nvSpPr>
          <p:cNvPr id="11267" name="Rectangle 3"/>
          <p:cNvSpPr>
            <a:spLocks noChangeArrowheads="1"/>
          </p:cNvSpPr>
          <p:nvPr/>
        </p:nvSpPr>
        <p:spPr bwMode="auto">
          <a:xfrm>
            <a:off x="539750" y="3068638"/>
            <a:ext cx="7920038" cy="1223962"/>
          </a:xfrm>
          <a:prstGeom prst="rect">
            <a:avLst/>
          </a:prstGeom>
          <a:solidFill>
            <a:srgbClr val="0070C0"/>
          </a:solidFill>
          <a:ln w="9525">
            <a:solidFill>
              <a:srgbClr val="000000"/>
            </a:solidFill>
            <a:miter lim="800000"/>
            <a:headEnd/>
            <a:tailEnd/>
          </a:ln>
        </p:spPr>
        <p:txBody>
          <a:bodyPr/>
          <a:lstStyle/>
          <a:p>
            <a:pPr algn="ctr">
              <a:spcAft>
                <a:spcPts val="1000"/>
              </a:spcAft>
            </a:pPr>
            <a:r>
              <a:rPr lang="en-US">
                <a:solidFill>
                  <a:schemeClr val="bg1"/>
                </a:solidFill>
                <a:latin typeface="Calibri" pitchFamily="34" charset="0"/>
              </a:rPr>
              <a:t>Quality of corporate governance will determine:</a:t>
            </a:r>
          </a:p>
          <a:p>
            <a:pPr algn="ctr">
              <a:spcAft>
                <a:spcPts val="1000"/>
              </a:spcAft>
            </a:pPr>
            <a:r>
              <a:rPr lang="en-US">
                <a:solidFill>
                  <a:schemeClr val="bg1"/>
                </a:solidFill>
                <a:latin typeface="Calibri" pitchFamily="34" charset="0"/>
              </a:rPr>
              <a:t> Adequacy of threat assessment/disclosure</a:t>
            </a:r>
          </a:p>
          <a:p>
            <a:pPr algn="ctr">
              <a:spcAft>
                <a:spcPts val="1000"/>
              </a:spcAft>
            </a:pPr>
            <a:r>
              <a:rPr lang="en-US">
                <a:solidFill>
                  <a:schemeClr val="bg1"/>
                </a:solidFill>
                <a:latin typeface="Calibri" pitchFamily="34" charset="0"/>
              </a:rPr>
              <a:t> Strategic response to climate change (seizing opportunities).</a:t>
            </a:r>
            <a:endParaRPr lang="en-US">
              <a:solidFill>
                <a:schemeClr val="bg1"/>
              </a:solidFill>
            </a:endParaRPr>
          </a:p>
        </p:txBody>
      </p:sp>
      <p:sp>
        <p:nvSpPr>
          <p:cNvPr id="5" name="8-Point Star 4"/>
          <p:cNvSpPr/>
          <p:nvPr/>
        </p:nvSpPr>
        <p:spPr>
          <a:xfrm>
            <a:off x="2555875" y="4437063"/>
            <a:ext cx="4248150" cy="2087562"/>
          </a:xfrm>
          <a:prstGeom prst="star8">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solidFill>
                  <a:schemeClr val="bg1"/>
                </a:solidFill>
              </a:rPr>
              <a:t>Leader or Laggard in the transition to a low carbon economy?</a:t>
            </a:r>
          </a:p>
        </p:txBody>
      </p:sp>
      <p:sp>
        <p:nvSpPr>
          <p:cNvPr id="1126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8C7C29B-3A37-4049-A36B-8C389778490C}" type="slidenum">
              <a:rPr lang="en-US" smtClean="0">
                <a:latin typeface="Arial" charset="0"/>
              </a:rPr>
              <a:pPr/>
              <a:t>9</a:t>
            </a:fld>
            <a:endParaRPr lang="en-US" smtClean="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1981</Words>
  <Application>Microsoft Office PowerPoint</Application>
  <PresentationFormat>On-screen Show (4:3)</PresentationFormat>
  <Paragraphs>259</Paragraphs>
  <Slides>26</Slides>
  <Notes>0</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Office Theme</vt:lpstr>
      <vt:lpstr>1_Office Theme</vt:lpstr>
      <vt:lpstr>2_Office Theme</vt:lpstr>
      <vt:lpstr>3_Office Theme</vt:lpstr>
      <vt:lpstr>4_Office Theme</vt:lpstr>
      <vt:lpstr>5_Office Theme</vt:lpstr>
      <vt:lpstr>6_Office Theme</vt:lpstr>
      <vt:lpstr>Slide 1</vt:lpstr>
      <vt:lpstr>What are GHGs?</vt:lpstr>
      <vt:lpstr>GHG and Global Warming</vt:lpstr>
      <vt:lpstr>2 degrees in context</vt:lpstr>
      <vt:lpstr>Slide 5</vt:lpstr>
      <vt:lpstr>Slide 6</vt:lpstr>
      <vt:lpstr>Slide 7</vt:lpstr>
      <vt:lpstr>Slide 8</vt:lpstr>
      <vt:lpstr>Slide 9</vt:lpstr>
      <vt:lpstr>Slide 10</vt:lpstr>
      <vt:lpstr>Slide 11</vt:lpstr>
      <vt:lpstr>Slide 12</vt:lpstr>
      <vt:lpstr>Slide 13</vt:lpstr>
      <vt:lpstr>Slide 14</vt:lpstr>
      <vt:lpstr>GHG Emissions &amp; Corporate Value</vt:lpstr>
      <vt:lpstr>Sample</vt:lpstr>
      <vt:lpstr>Methodology Does GHG impact firm value?</vt:lpstr>
      <vt:lpstr>Control Variables</vt:lpstr>
      <vt:lpstr>Results Does GHG impact firm value?</vt:lpstr>
      <vt:lpstr> Corporate governance &amp; environmental performance: Dependent Variables</vt:lpstr>
      <vt:lpstr>Explanatory Variables Corporate Governance Variables</vt:lpstr>
      <vt:lpstr>Explanatory Variables Corporate Governance Variables</vt:lpstr>
      <vt:lpstr>Results: C.G. &amp; Environmental Impact</vt:lpstr>
      <vt:lpstr>Results: C.G. &amp; Environmental Impact</vt:lpstr>
      <vt:lpstr>Conclusions</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Sandra Dow</dc:creator>
  <cp:lastModifiedBy>Sandra Dow</cp:lastModifiedBy>
  <cp:revision>9</cp:revision>
  <dcterms:created xsi:type="dcterms:W3CDTF">2011-07-21T12:25:57Z</dcterms:created>
  <dcterms:modified xsi:type="dcterms:W3CDTF">2011-07-25T15:58:06Z</dcterms:modified>
</cp:coreProperties>
</file>